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37"/>
  </p:notesMasterIdLst>
  <p:sldIdLst>
    <p:sldId id="269" r:id="rId3"/>
    <p:sldId id="256" r:id="rId4"/>
    <p:sldId id="257" r:id="rId5"/>
    <p:sldId id="258" r:id="rId6"/>
    <p:sldId id="289" r:id="rId7"/>
    <p:sldId id="260" r:id="rId8"/>
    <p:sldId id="270" r:id="rId9"/>
    <p:sldId id="271" r:id="rId10"/>
    <p:sldId id="274" r:id="rId11"/>
    <p:sldId id="273" r:id="rId12"/>
    <p:sldId id="286" r:id="rId13"/>
    <p:sldId id="288" r:id="rId14"/>
    <p:sldId id="287" r:id="rId15"/>
    <p:sldId id="261" r:id="rId16"/>
    <p:sldId id="262" r:id="rId17"/>
    <p:sldId id="277" r:id="rId18"/>
    <p:sldId id="278" r:id="rId19"/>
    <p:sldId id="276" r:id="rId20"/>
    <p:sldId id="279" r:id="rId21"/>
    <p:sldId id="280" r:id="rId22"/>
    <p:sldId id="281" r:id="rId23"/>
    <p:sldId id="282" r:id="rId24"/>
    <p:sldId id="283" r:id="rId25"/>
    <p:sldId id="284" r:id="rId26"/>
    <p:sldId id="290" r:id="rId27"/>
    <p:sldId id="291" r:id="rId28"/>
    <p:sldId id="292" r:id="rId29"/>
    <p:sldId id="293" r:id="rId30"/>
    <p:sldId id="294" r:id="rId31"/>
    <p:sldId id="295" r:id="rId32"/>
    <p:sldId id="285" r:id="rId33"/>
    <p:sldId id="263" r:id="rId34"/>
    <p:sldId id="264" r:id="rId35"/>
    <p:sldId id="266"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2" d="100"/>
          <a:sy n="32" d="100"/>
        </p:scale>
        <p:origin x="9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4" name="Low-angle view of the Azadi Tower in Tehran, Iran against a clear, bright sky"/>
          <p:cNvSpPr>
            <a:spLocks noGrp="1"/>
          </p:cNvSpPr>
          <p:nvPr>
            <p:ph type="pic" idx="21"/>
          </p:nvPr>
        </p:nvSpPr>
        <p:spPr>
          <a:xfrm>
            <a:off x="0" y="-1282700"/>
            <a:ext cx="24384000" cy="16281400"/>
          </a:xfrm>
          <a:prstGeom prst="rect">
            <a:avLst/>
          </a:prstGeom>
        </p:spPr>
        <p:txBody>
          <a:bodyPr lIns="91439" tIns="45719" rIns="91439" bIns="45719">
            <a:noAutofit/>
          </a:bodyPr>
          <a:lstStyle/>
          <a:p>
            <a:endParaRPr dirty="0"/>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10"/>
          <p:cNvSpPr txBox="1">
            <a:spLocks noGrp="1"/>
          </p:cNvSpPr>
          <p:nvPr>
            <p:ph type="ctrTitle"/>
          </p:nvPr>
        </p:nvSpPr>
        <p:spPr>
          <a:xfrm>
            <a:off x="3048000" y="2244726"/>
            <a:ext cx="18288000" cy="4775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3048000" y="7204076"/>
            <a:ext cx="18288000" cy="331152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000"/>
              </a:spcBef>
              <a:spcAft>
                <a:spcPts val="0"/>
              </a:spcAft>
              <a:buClr>
                <a:schemeClr val="dk1"/>
              </a:buClr>
              <a:buSzPts val="2400"/>
              <a:buNone/>
              <a:defRPr sz="4800"/>
            </a:lvl1pPr>
            <a:lvl2pPr lvl="1" algn="ctr">
              <a:lnSpc>
                <a:spcPct val="90000"/>
              </a:lnSpc>
              <a:spcBef>
                <a:spcPts val="1000"/>
              </a:spcBef>
              <a:spcAft>
                <a:spcPts val="0"/>
              </a:spcAft>
              <a:buClr>
                <a:schemeClr val="dk1"/>
              </a:buClr>
              <a:buSzPts val="2000"/>
              <a:buNone/>
              <a:defRPr sz="4000"/>
            </a:lvl2pPr>
            <a:lvl3pPr lvl="2" algn="ctr">
              <a:lnSpc>
                <a:spcPct val="90000"/>
              </a:lnSpc>
              <a:spcBef>
                <a:spcPts val="1000"/>
              </a:spcBef>
              <a:spcAft>
                <a:spcPts val="0"/>
              </a:spcAft>
              <a:buClr>
                <a:schemeClr val="dk1"/>
              </a:buClr>
              <a:buSzPts val="1800"/>
              <a:buNone/>
              <a:defRPr sz="3600"/>
            </a:lvl3pPr>
            <a:lvl4pPr lvl="3" algn="ctr">
              <a:lnSpc>
                <a:spcPct val="90000"/>
              </a:lnSpc>
              <a:spcBef>
                <a:spcPts val="1000"/>
              </a:spcBef>
              <a:spcAft>
                <a:spcPts val="0"/>
              </a:spcAft>
              <a:buClr>
                <a:schemeClr val="dk1"/>
              </a:buClr>
              <a:buSzPts val="1600"/>
              <a:buNone/>
              <a:defRPr sz="3200"/>
            </a:lvl4pPr>
            <a:lvl5pPr lvl="4" algn="ctr">
              <a:lnSpc>
                <a:spcPct val="90000"/>
              </a:lnSpc>
              <a:spcBef>
                <a:spcPts val="1000"/>
              </a:spcBef>
              <a:spcAft>
                <a:spcPts val="0"/>
              </a:spcAft>
              <a:buClr>
                <a:schemeClr val="dk1"/>
              </a:buClr>
              <a:buSzPts val="1600"/>
              <a:buNone/>
              <a:defRPr sz="3200"/>
            </a:lvl5pPr>
            <a:lvl6pPr lvl="5" algn="ctr">
              <a:lnSpc>
                <a:spcPct val="90000"/>
              </a:lnSpc>
              <a:spcBef>
                <a:spcPts val="1000"/>
              </a:spcBef>
              <a:spcAft>
                <a:spcPts val="0"/>
              </a:spcAft>
              <a:buClr>
                <a:schemeClr val="dk1"/>
              </a:buClr>
              <a:buSzPts val="1600"/>
              <a:buNone/>
              <a:defRPr sz="3200"/>
            </a:lvl6pPr>
            <a:lvl7pPr lvl="6" algn="ctr">
              <a:lnSpc>
                <a:spcPct val="90000"/>
              </a:lnSpc>
              <a:spcBef>
                <a:spcPts val="1000"/>
              </a:spcBef>
              <a:spcAft>
                <a:spcPts val="0"/>
              </a:spcAft>
              <a:buClr>
                <a:schemeClr val="dk1"/>
              </a:buClr>
              <a:buSzPts val="1600"/>
              <a:buNone/>
              <a:defRPr sz="3200"/>
            </a:lvl7pPr>
            <a:lvl8pPr lvl="7" algn="ctr">
              <a:lnSpc>
                <a:spcPct val="90000"/>
              </a:lnSpc>
              <a:spcBef>
                <a:spcPts val="1000"/>
              </a:spcBef>
              <a:spcAft>
                <a:spcPts val="0"/>
              </a:spcAft>
              <a:buClr>
                <a:schemeClr val="dk1"/>
              </a:buClr>
              <a:buSzPts val="1600"/>
              <a:buNone/>
              <a:defRPr sz="3200"/>
            </a:lvl8pPr>
            <a:lvl9pPr lvl="8" algn="ctr">
              <a:lnSpc>
                <a:spcPct val="90000"/>
              </a:lnSpc>
              <a:spcBef>
                <a:spcPts val="1000"/>
              </a:spcBef>
              <a:spcAft>
                <a:spcPts val="0"/>
              </a:spcAft>
              <a:buClr>
                <a:schemeClr val="dk1"/>
              </a:buClr>
              <a:buSzPts val="1600"/>
              <a:buNone/>
              <a:defRPr sz="3200"/>
            </a:lvl9pPr>
          </a:lstStyle>
          <a:p>
            <a:endParaRPr/>
          </a:p>
        </p:txBody>
      </p:sp>
      <p:sp>
        <p:nvSpPr>
          <p:cNvPr id="14" name="Google Shape;14;p10"/>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0"/>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0"/>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9827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1676400" y="3651250"/>
            <a:ext cx="21031200" cy="8702676"/>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20" name="Google Shape;20;p11"/>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470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1663700" y="3419477"/>
            <a:ext cx="21031200" cy="57054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1663700" y="9178927"/>
            <a:ext cx="21031200" cy="3000374"/>
          </a:xfrm>
          <a:prstGeom prst="rect">
            <a:avLst/>
          </a:prstGeom>
          <a:noFill/>
          <a:ln>
            <a:noFill/>
          </a:ln>
        </p:spPr>
        <p:txBody>
          <a:bodyPr spcFirstLastPara="1" wrap="square" lIns="91425" tIns="45700" rIns="91425" bIns="45700" anchor="t" anchorCtr="0">
            <a:normAutofit/>
          </a:bodyPr>
          <a:lstStyle>
            <a:lvl1pPr marL="914400" lvl="0" indent="-457200" algn="l">
              <a:lnSpc>
                <a:spcPct val="90000"/>
              </a:lnSpc>
              <a:spcBef>
                <a:spcPts val="2000"/>
              </a:spcBef>
              <a:spcAft>
                <a:spcPts val="0"/>
              </a:spcAft>
              <a:buClr>
                <a:srgbClr val="888888"/>
              </a:buClr>
              <a:buSzPts val="2400"/>
              <a:buNone/>
              <a:defRPr sz="4800">
                <a:solidFill>
                  <a:srgbClr val="888888"/>
                </a:solidFill>
              </a:defRPr>
            </a:lvl1pPr>
            <a:lvl2pPr marL="1828800" lvl="1" indent="-457200" algn="l">
              <a:lnSpc>
                <a:spcPct val="90000"/>
              </a:lnSpc>
              <a:spcBef>
                <a:spcPts val="1000"/>
              </a:spcBef>
              <a:spcAft>
                <a:spcPts val="0"/>
              </a:spcAft>
              <a:buClr>
                <a:srgbClr val="888888"/>
              </a:buClr>
              <a:buSzPts val="2000"/>
              <a:buNone/>
              <a:defRPr sz="4000">
                <a:solidFill>
                  <a:srgbClr val="888888"/>
                </a:solidFill>
              </a:defRPr>
            </a:lvl2pPr>
            <a:lvl3pPr marL="2743200" lvl="2" indent="-457200" algn="l">
              <a:lnSpc>
                <a:spcPct val="90000"/>
              </a:lnSpc>
              <a:spcBef>
                <a:spcPts val="1000"/>
              </a:spcBef>
              <a:spcAft>
                <a:spcPts val="0"/>
              </a:spcAft>
              <a:buClr>
                <a:srgbClr val="888888"/>
              </a:buClr>
              <a:buSzPts val="1800"/>
              <a:buNone/>
              <a:defRPr sz="3600">
                <a:solidFill>
                  <a:srgbClr val="888888"/>
                </a:solidFill>
              </a:defRPr>
            </a:lvl3pPr>
            <a:lvl4pPr marL="3657600" lvl="3" indent="-457200" algn="l">
              <a:lnSpc>
                <a:spcPct val="90000"/>
              </a:lnSpc>
              <a:spcBef>
                <a:spcPts val="1000"/>
              </a:spcBef>
              <a:spcAft>
                <a:spcPts val="0"/>
              </a:spcAft>
              <a:buClr>
                <a:srgbClr val="888888"/>
              </a:buClr>
              <a:buSzPts val="1600"/>
              <a:buNone/>
              <a:defRPr sz="3200">
                <a:solidFill>
                  <a:srgbClr val="888888"/>
                </a:solidFill>
              </a:defRPr>
            </a:lvl4pPr>
            <a:lvl5pPr marL="4572000" lvl="4" indent="-457200" algn="l">
              <a:lnSpc>
                <a:spcPct val="90000"/>
              </a:lnSpc>
              <a:spcBef>
                <a:spcPts val="1000"/>
              </a:spcBef>
              <a:spcAft>
                <a:spcPts val="0"/>
              </a:spcAft>
              <a:buClr>
                <a:srgbClr val="888888"/>
              </a:buClr>
              <a:buSzPts val="1600"/>
              <a:buNone/>
              <a:defRPr sz="3200">
                <a:solidFill>
                  <a:srgbClr val="888888"/>
                </a:solidFill>
              </a:defRPr>
            </a:lvl5pPr>
            <a:lvl6pPr marL="5486400" lvl="5" indent="-457200" algn="l">
              <a:lnSpc>
                <a:spcPct val="90000"/>
              </a:lnSpc>
              <a:spcBef>
                <a:spcPts val="1000"/>
              </a:spcBef>
              <a:spcAft>
                <a:spcPts val="0"/>
              </a:spcAft>
              <a:buClr>
                <a:srgbClr val="888888"/>
              </a:buClr>
              <a:buSzPts val="1600"/>
              <a:buNone/>
              <a:defRPr sz="3200">
                <a:solidFill>
                  <a:srgbClr val="888888"/>
                </a:solidFill>
              </a:defRPr>
            </a:lvl6pPr>
            <a:lvl7pPr marL="6400800" lvl="6" indent="-457200" algn="l">
              <a:lnSpc>
                <a:spcPct val="90000"/>
              </a:lnSpc>
              <a:spcBef>
                <a:spcPts val="1000"/>
              </a:spcBef>
              <a:spcAft>
                <a:spcPts val="0"/>
              </a:spcAft>
              <a:buClr>
                <a:srgbClr val="888888"/>
              </a:buClr>
              <a:buSzPts val="1600"/>
              <a:buNone/>
              <a:defRPr sz="3200">
                <a:solidFill>
                  <a:srgbClr val="888888"/>
                </a:solidFill>
              </a:defRPr>
            </a:lvl7pPr>
            <a:lvl8pPr marL="7315200" lvl="7" indent="-457200" algn="l">
              <a:lnSpc>
                <a:spcPct val="90000"/>
              </a:lnSpc>
              <a:spcBef>
                <a:spcPts val="1000"/>
              </a:spcBef>
              <a:spcAft>
                <a:spcPts val="0"/>
              </a:spcAft>
              <a:buClr>
                <a:srgbClr val="888888"/>
              </a:buClr>
              <a:buSzPts val="1600"/>
              <a:buNone/>
              <a:defRPr sz="3200">
                <a:solidFill>
                  <a:srgbClr val="888888"/>
                </a:solidFill>
              </a:defRPr>
            </a:lvl8pPr>
            <a:lvl9pPr marL="8229600" lvl="8" indent="-457200" algn="l">
              <a:lnSpc>
                <a:spcPct val="90000"/>
              </a:lnSpc>
              <a:spcBef>
                <a:spcPts val="1000"/>
              </a:spcBef>
              <a:spcAft>
                <a:spcPts val="0"/>
              </a:spcAft>
              <a:buClr>
                <a:srgbClr val="888888"/>
              </a:buClr>
              <a:buSzPts val="1600"/>
              <a:buNone/>
              <a:defRPr sz="3200">
                <a:solidFill>
                  <a:srgbClr val="888888"/>
                </a:solidFill>
              </a:defRPr>
            </a:lvl9pPr>
          </a:lstStyle>
          <a:p>
            <a:endParaRPr/>
          </a:p>
        </p:txBody>
      </p:sp>
      <p:sp>
        <p:nvSpPr>
          <p:cNvPr id="26" name="Google Shape;26;p12"/>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44862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3"/>
          <p:cNvSpPr txBox="1">
            <a:spLocks noGrp="1"/>
          </p:cNvSpPr>
          <p:nvPr>
            <p:ph type="body" idx="1"/>
          </p:nvPr>
        </p:nvSpPr>
        <p:spPr>
          <a:xfrm>
            <a:off x="1676400" y="3651250"/>
            <a:ext cx="10363200" cy="8702676"/>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32" name="Google Shape;32;p13"/>
          <p:cNvSpPr txBox="1">
            <a:spLocks noGrp="1"/>
          </p:cNvSpPr>
          <p:nvPr>
            <p:ph type="body" idx="2"/>
          </p:nvPr>
        </p:nvSpPr>
        <p:spPr>
          <a:xfrm>
            <a:off x="12344400" y="3651250"/>
            <a:ext cx="10363200" cy="8702676"/>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33" name="Google Shape;33;p13"/>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92849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14"/>
          <p:cNvSpPr txBox="1">
            <a:spLocks noGrp="1"/>
          </p:cNvSpPr>
          <p:nvPr>
            <p:ph type="title"/>
          </p:nvPr>
        </p:nvSpPr>
        <p:spPr>
          <a:xfrm>
            <a:off x="1679576"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4"/>
          <p:cNvSpPr txBox="1">
            <a:spLocks noGrp="1"/>
          </p:cNvSpPr>
          <p:nvPr>
            <p:ph type="body" idx="1"/>
          </p:nvPr>
        </p:nvSpPr>
        <p:spPr>
          <a:xfrm>
            <a:off x="1679577" y="3362326"/>
            <a:ext cx="10315574" cy="1647824"/>
          </a:xfrm>
          <a:prstGeom prst="rect">
            <a:avLst/>
          </a:prstGeom>
          <a:noFill/>
          <a:ln>
            <a:noFill/>
          </a:ln>
        </p:spPr>
        <p:txBody>
          <a:bodyPr spcFirstLastPara="1" wrap="square" lIns="91425" tIns="45700" rIns="91425" bIns="45700" anchor="b" anchorCtr="0">
            <a:normAutofit/>
          </a:bodyPr>
          <a:lstStyle>
            <a:lvl1pPr marL="914400" lvl="0" indent="-457200" algn="l">
              <a:lnSpc>
                <a:spcPct val="90000"/>
              </a:lnSpc>
              <a:spcBef>
                <a:spcPts val="2000"/>
              </a:spcBef>
              <a:spcAft>
                <a:spcPts val="0"/>
              </a:spcAft>
              <a:buClr>
                <a:schemeClr val="dk1"/>
              </a:buClr>
              <a:buSzPts val="2400"/>
              <a:buNone/>
              <a:defRPr sz="4800" b="1"/>
            </a:lvl1pPr>
            <a:lvl2pPr marL="1828800" lvl="1" indent="-457200" algn="l">
              <a:lnSpc>
                <a:spcPct val="90000"/>
              </a:lnSpc>
              <a:spcBef>
                <a:spcPts val="1000"/>
              </a:spcBef>
              <a:spcAft>
                <a:spcPts val="0"/>
              </a:spcAft>
              <a:buClr>
                <a:schemeClr val="dk1"/>
              </a:buClr>
              <a:buSzPts val="2000"/>
              <a:buNone/>
              <a:defRPr sz="4000" b="1"/>
            </a:lvl2pPr>
            <a:lvl3pPr marL="2743200" lvl="2" indent="-457200" algn="l">
              <a:lnSpc>
                <a:spcPct val="90000"/>
              </a:lnSpc>
              <a:spcBef>
                <a:spcPts val="1000"/>
              </a:spcBef>
              <a:spcAft>
                <a:spcPts val="0"/>
              </a:spcAft>
              <a:buClr>
                <a:schemeClr val="dk1"/>
              </a:buClr>
              <a:buSzPts val="1800"/>
              <a:buNone/>
              <a:defRPr sz="3600" b="1"/>
            </a:lvl3pPr>
            <a:lvl4pPr marL="3657600" lvl="3" indent="-457200" algn="l">
              <a:lnSpc>
                <a:spcPct val="90000"/>
              </a:lnSpc>
              <a:spcBef>
                <a:spcPts val="1000"/>
              </a:spcBef>
              <a:spcAft>
                <a:spcPts val="0"/>
              </a:spcAft>
              <a:buClr>
                <a:schemeClr val="dk1"/>
              </a:buClr>
              <a:buSzPts val="1600"/>
              <a:buNone/>
              <a:defRPr sz="3200" b="1"/>
            </a:lvl4pPr>
            <a:lvl5pPr marL="4572000" lvl="4" indent="-457200" algn="l">
              <a:lnSpc>
                <a:spcPct val="90000"/>
              </a:lnSpc>
              <a:spcBef>
                <a:spcPts val="1000"/>
              </a:spcBef>
              <a:spcAft>
                <a:spcPts val="0"/>
              </a:spcAft>
              <a:buClr>
                <a:schemeClr val="dk1"/>
              </a:buClr>
              <a:buSzPts val="1600"/>
              <a:buNone/>
              <a:defRPr sz="3200" b="1"/>
            </a:lvl5pPr>
            <a:lvl6pPr marL="5486400" lvl="5" indent="-457200" algn="l">
              <a:lnSpc>
                <a:spcPct val="90000"/>
              </a:lnSpc>
              <a:spcBef>
                <a:spcPts val="1000"/>
              </a:spcBef>
              <a:spcAft>
                <a:spcPts val="0"/>
              </a:spcAft>
              <a:buClr>
                <a:schemeClr val="dk1"/>
              </a:buClr>
              <a:buSzPts val="1600"/>
              <a:buNone/>
              <a:defRPr sz="3200" b="1"/>
            </a:lvl6pPr>
            <a:lvl7pPr marL="6400800" lvl="6" indent="-457200" algn="l">
              <a:lnSpc>
                <a:spcPct val="90000"/>
              </a:lnSpc>
              <a:spcBef>
                <a:spcPts val="1000"/>
              </a:spcBef>
              <a:spcAft>
                <a:spcPts val="0"/>
              </a:spcAft>
              <a:buClr>
                <a:schemeClr val="dk1"/>
              </a:buClr>
              <a:buSzPts val="1600"/>
              <a:buNone/>
              <a:defRPr sz="3200" b="1"/>
            </a:lvl7pPr>
            <a:lvl8pPr marL="7315200" lvl="7" indent="-457200" algn="l">
              <a:lnSpc>
                <a:spcPct val="90000"/>
              </a:lnSpc>
              <a:spcBef>
                <a:spcPts val="1000"/>
              </a:spcBef>
              <a:spcAft>
                <a:spcPts val="0"/>
              </a:spcAft>
              <a:buClr>
                <a:schemeClr val="dk1"/>
              </a:buClr>
              <a:buSzPts val="1600"/>
              <a:buNone/>
              <a:defRPr sz="3200" b="1"/>
            </a:lvl8pPr>
            <a:lvl9pPr marL="8229600" lvl="8" indent="-457200" algn="l">
              <a:lnSpc>
                <a:spcPct val="90000"/>
              </a:lnSpc>
              <a:spcBef>
                <a:spcPts val="1000"/>
              </a:spcBef>
              <a:spcAft>
                <a:spcPts val="0"/>
              </a:spcAft>
              <a:buClr>
                <a:schemeClr val="dk1"/>
              </a:buClr>
              <a:buSzPts val="1600"/>
              <a:buNone/>
              <a:defRPr sz="3200" b="1"/>
            </a:lvl9pPr>
          </a:lstStyle>
          <a:p>
            <a:endParaRPr/>
          </a:p>
        </p:txBody>
      </p:sp>
      <p:sp>
        <p:nvSpPr>
          <p:cNvPr id="39" name="Google Shape;39;p14"/>
          <p:cNvSpPr txBox="1">
            <a:spLocks noGrp="1"/>
          </p:cNvSpPr>
          <p:nvPr>
            <p:ph type="body" idx="2"/>
          </p:nvPr>
        </p:nvSpPr>
        <p:spPr>
          <a:xfrm>
            <a:off x="1679577" y="5010150"/>
            <a:ext cx="10315574" cy="7369176"/>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40" name="Google Shape;40;p14"/>
          <p:cNvSpPr txBox="1">
            <a:spLocks noGrp="1"/>
          </p:cNvSpPr>
          <p:nvPr>
            <p:ph type="body" idx="3"/>
          </p:nvPr>
        </p:nvSpPr>
        <p:spPr>
          <a:xfrm>
            <a:off x="12344400" y="3362326"/>
            <a:ext cx="10366376" cy="1647824"/>
          </a:xfrm>
          <a:prstGeom prst="rect">
            <a:avLst/>
          </a:prstGeom>
          <a:noFill/>
          <a:ln>
            <a:noFill/>
          </a:ln>
        </p:spPr>
        <p:txBody>
          <a:bodyPr spcFirstLastPara="1" wrap="square" lIns="91425" tIns="45700" rIns="91425" bIns="45700" anchor="b" anchorCtr="0">
            <a:normAutofit/>
          </a:bodyPr>
          <a:lstStyle>
            <a:lvl1pPr marL="914400" lvl="0" indent="-457200" algn="l">
              <a:lnSpc>
                <a:spcPct val="90000"/>
              </a:lnSpc>
              <a:spcBef>
                <a:spcPts val="2000"/>
              </a:spcBef>
              <a:spcAft>
                <a:spcPts val="0"/>
              </a:spcAft>
              <a:buClr>
                <a:schemeClr val="dk1"/>
              </a:buClr>
              <a:buSzPts val="2400"/>
              <a:buNone/>
              <a:defRPr sz="4800" b="1"/>
            </a:lvl1pPr>
            <a:lvl2pPr marL="1828800" lvl="1" indent="-457200" algn="l">
              <a:lnSpc>
                <a:spcPct val="90000"/>
              </a:lnSpc>
              <a:spcBef>
                <a:spcPts val="1000"/>
              </a:spcBef>
              <a:spcAft>
                <a:spcPts val="0"/>
              </a:spcAft>
              <a:buClr>
                <a:schemeClr val="dk1"/>
              </a:buClr>
              <a:buSzPts val="2000"/>
              <a:buNone/>
              <a:defRPr sz="4000" b="1"/>
            </a:lvl2pPr>
            <a:lvl3pPr marL="2743200" lvl="2" indent="-457200" algn="l">
              <a:lnSpc>
                <a:spcPct val="90000"/>
              </a:lnSpc>
              <a:spcBef>
                <a:spcPts val="1000"/>
              </a:spcBef>
              <a:spcAft>
                <a:spcPts val="0"/>
              </a:spcAft>
              <a:buClr>
                <a:schemeClr val="dk1"/>
              </a:buClr>
              <a:buSzPts val="1800"/>
              <a:buNone/>
              <a:defRPr sz="3600" b="1"/>
            </a:lvl3pPr>
            <a:lvl4pPr marL="3657600" lvl="3" indent="-457200" algn="l">
              <a:lnSpc>
                <a:spcPct val="90000"/>
              </a:lnSpc>
              <a:spcBef>
                <a:spcPts val="1000"/>
              </a:spcBef>
              <a:spcAft>
                <a:spcPts val="0"/>
              </a:spcAft>
              <a:buClr>
                <a:schemeClr val="dk1"/>
              </a:buClr>
              <a:buSzPts val="1600"/>
              <a:buNone/>
              <a:defRPr sz="3200" b="1"/>
            </a:lvl4pPr>
            <a:lvl5pPr marL="4572000" lvl="4" indent="-457200" algn="l">
              <a:lnSpc>
                <a:spcPct val="90000"/>
              </a:lnSpc>
              <a:spcBef>
                <a:spcPts val="1000"/>
              </a:spcBef>
              <a:spcAft>
                <a:spcPts val="0"/>
              </a:spcAft>
              <a:buClr>
                <a:schemeClr val="dk1"/>
              </a:buClr>
              <a:buSzPts val="1600"/>
              <a:buNone/>
              <a:defRPr sz="3200" b="1"/>
            </a:lvl5pPr>
            <a:lvl6pPr marL="5486400" lvl="5" indent="-457200" algn="l">
              <a:lnSpc>
                <a:spcPct val="90000"/>
              </a:lnSpc>
              <a:spcBef>
                <a:spcPts val="1000"/>
              </a:spcBef>
              <a:spcAft>
                <a:spcPts val="0"/>
              </a:spcAft>
              <a:buClr>
                <a:schemeClr val="dk1"/>
              </a:buClr>
              <a:buSzPts val="1600"/>
              <a:buNone/>
              <a:defRPr sz="3200" b="1"/>
            </a:lvl6pPr>
            <a:lvl7pPr marL="6400800" lvl="6" indent="-457200" algn="l">
              <a:lnSpc>
                <a:spcPct val="90000"/>
              </a:lnSpc>
              <a:spcBef>
                <a:spcPts val="1000"/>
              </a:spcBef>
              <a:spcAft>
                <a:spcPts val="0"/>
              </a:spcAft>
              <a:buClr>
                <a:schemeClr val="dk1"/>
              </a:buClr>
              <a:buSzPts val="1600"/>
              <a:buNone/>
              <a:defRPr sz="3200" b="1"/>
            </a:lvl7pPr>
            <a:lvl8pPr marL="7315200" lvl="7" indent="-457200" algn="l">
              <a:lnSpc>
                <a:spcPct val="90000"/>
              </a:lnSpc>
              <a:spcBef>
                <a:spcPts val="1000"/>
              </a:spcBef>
              <a:spcAft>
                <a:spcPts val="0"/>
              </a:spcAft>
              <a:buClr>
                <a:schemeClr val="dk1"/>
              </a:buClr>
              <a:buSzPts val="1600"/>
              <a:buNone/>
              <a:defRPr sz="3200" b="1"/>
            </a:lvl8pPr>
            <a:lvl9pPr marL="8229600" lvl="8" indent="-457200" algn="l">
              <a:lnSpc>
                <a:spcPct val="90000"/>
              </a:lnSpc>
              <a:spcBef>
                <a:spcPts val="1000"/>
              </a:spcBef>
              <a:spcAft>
                <a:spcPts val="0"/>
              </a:spcAft>
              <a:buClr>
                <a:schemeClr val="dk1"/>
              </a:buClr>
              <a:buSzPts val="1600"/>
              <a:buNone/>
              <a:defRPr sz="3200" b="1"/>
            </a:lvl9pPr>
          </a:lstStyle>
          <a:p>
            <a:endParaRPr/>
          </a:p>
        </p:txBody>
      </p:sp>
      <p:sp>
        <p:nvSpPr>
          <p:cNvPr id="41" name="Google Shape;41;p14"/>
          <p:cNvSpPr txBox="1">
            <a:spLocks noGrp="1"/>
          </p:cNvSpPr>
          <p:nvPr>
            <p:ph type="body" idx="4"/>
          </p:nvPr>
        </p:nvSpPr>
        <p:spPr>
          <a:xfrm>
            <a:off x="12344400" y="5010150"/>
            <a:ext cx="10366376" cy="7369176"/>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42" name="Google Shape;42;p14"/>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18749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5"/>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5"/>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5"/>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51592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6"/>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47790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1679577" y="914400"/>
            <a:ext cx="7864474"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7"/>
          <p:cNvSpPr txBox="1">
            <a:spLocks noGrp="1"/>
          </p:cNvSpPr>
          <p:nvPr>
            <p:ph type="body" idx="1"/>
          </p:nvPr>
        </p:nvSpPr>
        <p:spPr>
          <a:xfrm>
            <a:off x="10366376" y="1974851"/>
            <a:ext cx="12344400" cy="9747250"/>
          </a:xfrm>
          <a:prstGeom prst="rect">
            <a:avLst/>
          </a:prstGeom>
          <a:noFill/>
          <a:ln>
            <a:noFill/>
          </a:ln>
        </p:spPr>
        <p:txBody>
          <a:bodyPr spcFirstLastPara="1" wrap="square" lIns="91425" tIns="45700" rIns="91425" bIns="45700" anchor="t" anchorCtr="0">
            <a:normAutofit/>
          </a:bodyPr>
          <a:lstStyle>
            <a:lvl1pPr marL="914400" lvl="0" indent="-863600" algn="l">
              <a:lnSpc>
                <a:spcPct val="90000"/>
              </a:lnSpc>
              <a:spcBef>
                <a:spcPts val="2000"/>
              </a:spcBef>
              <a:spcAft>
                <a:spcPts val="0"/>
              </a:spcAft>
              <a:buClr>
                <a:schemeClr val="dk1"/>
              </a:buClr>
              <a:buSzPts val="3200"/>
              <a:buChar char="•"/>
              <a:defRPr sz="6400"/>
            </a:lvl1pPr>
            <a:lvl2pPr marL="1828800" lvl="1" indent="-812800" algn="l">
              <a:lnSpc>
                <a:spcPct val="90000"/>
              </a:lnSpc>
              <a:spcBef>
                <a:spcPts val="1000"/>
              </a:spcBef>
              <a:spcAft>
                <a:spcPts val="0"/>
              </a:spcAft>
              <a:buClr>
                <a:schemeClr val="dk1"/>
              </a:buClr>
              <a:buSzPts val="2800"/>
              <a:buChar char="•"/>
              <a:defRPr sz="5600"/>
            </a:lvl2pPr>
            <a:lvl3pPr marL="2743200" lvl="2" indent="-762000" algn="l">
              <a:lnSpc>
                <a:spcPct val="90000"/>
              </a:lnSpc>
              <a:spcBef>
                <a:spcPts val="1000"/>
              </a:spcBef>
              <a:spcAft>
                <a:spcPts val="0"/>
              </a:spcAft>
              <a:buClr>
                <a:schemeClr val="dk1"/>
              </a:buClr>
              <a:buSzPts val="2400"/>
              <a:buChar char="•"/>
              <a:defRPr sz="4800"/>
            </a:lvl3pPr>
            <a:lvl4pPr marL="3657600" lvl="3" indent="-711200" algn="l">
              <a:lnSpc>
                <a:spcPct val="90000"/>
              </a:lnSpc>
              <a:spcBef>
                <a:spcPts val="1000"/>
              </a:spcBef>
              <a:spcAft>
                <a:spcPts val="0"/>
              </a:spcAft>
              <a:buClr>
                <a:schemeClr val="dk1"/>
              </a:buClr>
              <a:buSzPts val="2000"/>
              <a:buChar char="•"/>
              <a:defRPr sz="4000"/>
            </a:lvl4pPr>
            <a:lvl5pPr marL="4572000" lvl="4" indent="-711200" algn="l">
              <a:lnSpc>
                <a:spcPct val="90000"/>
              </a:lnSpc>
              <a:spcBef>
                <a:spcPts val="1000"/>
              </a:spcBef>
              <a:spcAft>
                <a:spcPts val="0"/>
              </a:spcAft>
              <a:buClr>
                <a:schemeClr val="dk1"/>
              </a:buClr>
              <a:buSzPts val="2000"/>
              <a:buChar char="•"/>
              <a:defRPr sz="4000"/>
            </a:lvl5pPr>
            <a:lvl6pPr marL="5486400" lvl="5" indent="-711200" algn="l">
              <a:lnSpc>
                <a:spcPct val="90000"/>
              </a:lnSpc>
              <a:spcBef>
                <a:spcPts val="1000"/>
              </a:spcBef>
              <a:spcAft>
                <a:spcPts val="0"/>
              </a:spcAft>
              <a:buClr>
                <a:schemeClr val="dk1"/>
              </a:buClr>
              <a:buSzPts val="2000"/>
              <a:buChar char="•"/>
              <a:defRPr sz="4000"/>
            </a:lvl6pPr>
            <a:lvl7pPr marL="6400800" lvl="6" indent="-711200" algn="l">
              <a:lnSpc>
                <a:spcPct val="90000"/>
              </a:lnSpc>
              <a:spcBef>
                <a:spcPts val="1000"/>
              </a:spcBef>
              <a:spcAft>
                <a:spcPts val="0"/>
              </a:spcAft>
              <a:buClr>
                <a:schemeClr val="dk1"/>
              </a:buClr>
              <a:buSzPts val="2000"/>
              <a:buChar char="•"/>
              <a:defRPr sz="4000"/>
            </a:lvl7pPr>
            <a:lvl8pPr marL="7315200" lvl="7" indent="-711200" algn="l">
              <a:lnSpc>
                <a:spcPct val="90000"/>
              </a:lnSpc>
              <a:spcBef>
                <a:spcPts val="1000"/>
              </a:spcBef>
              <a:spcAft>
                <a:spcPts val="0"/>
              </a:spcAft>
              <a:buClr>
                <a:schemeClr val="dk1"/>
              </a:buClr>
              <a:buSzPts val="2000"/>
              <a:buChar char="•"/>
              <a:defRPr sz="4000"/>
            </a:lvl8pPr>
            <a:lvl9pPr marL="8229600" lvl="8" indent="-711200" algn="l">
              <a:lnSpc>
                <a:spcPct val="90000"/>
              </a:lnSpc>
              <a:spcBef>
                <a:spcPts val="1000"/>
              </a:spcBef>
              <a:spcAft>
                <a:spcPts val="0"/>
              </a:spcAft>
              <a:buClr>
                <a:schemeClr val="dk1"/>
              </a:buClr>
              <a:buSzPts val="2000"/>
              <a:buChar char="•"/>
              <a:defRPr sz="4000"/>
            </a:lvl9pPr>
          </a:lstStyle>
          <a:p>
            <a:endParaRPr/>
          </a:p>
        </p:txBody>
      </p:sp>
      <p:sp>
        <p:nvSpPr>
          <p:cNvPr id="57" name="Google Shape;57;p17"/>
          <p:cNvSpPr txBox="1">
            <a:spLocks noGrp="1"/>
          </p:cNvSpPr>
          <p:nvPr>
            <p:ph type="body" idx="2"/>
          </p:nvPr>
        </p:nvSpPr>
        <p:spPr>
          <a:xfrm>
            <a:off x="1679577" y="4114800"/>
            <a:ext cx="7864474" cy="7623176"/>
          </a:xfrm>
          <a:prstGeom prst="rect">
            <a:avLst/>
          </a:prstGeom>
          <a:noFill/>
          <a:ln>
            <a:noFill/>
          </a:ln>
        </p:spPr>
        <p:txBody>
          <a:bodyPr spcFirstLastPara="1" wrap="square" lIns="91425" tIns="45700" rIns="91425" bIns="45700" anchor="t" anchorCtr="0">
            <a:normAutofit/>
          </a:bodyPr>
          <a:lstStyle>
            <a:lvl1pPr marL="914400" lvl="0" indent="-457200" algn="l">
              <a:lnSpc>
                <a:spcPct val="90000"/>
              </a:lnSpc>
              <a:spcBef>
                <a:spcPts val="2000"/>
              </a:spcBef>
              <a:spcAft>
                <a:spcPts val="0"/>
              </a:spcAft>
              <a:buClr>
                <a:schemeClr val="dk1"/>
              </a:buClr>
              <a:buSzPts val="1600"/>
              <a:buNone/>
              <a:defRPr sz="3200"/>
            </a:lvl1pPr>
            <a:lvl2pPr marL="1828800" lvl="1" indent="-457200" algn="l">
              <a:lnSpc>
                <a:spcPct val="90000"/>
              </a:lnSpc>
              <a:spcBef>
                <a:spcPts val="1000"/>
              </a:spcBef>
              <a:spcAft>
                <a:spcPts val="0"/>
              </a:spcAft>
              <a:buClr>
                <a:schemeClr val="dk1"/>
              </a:buClr>
              <a:buSzPts val="1400"/>
              <a:buNone/>
              <a:defRPr sz="2800"/>
            </a:lvl2pPr>
            <a:lvl3pPr marL="2743200" lvl="2" indent="-457200" algn="l">
              <a:lnSpc>
                <a:spcPct val="90000"/>
              </a:lnSpc>
              <a:spcBef>
                <a:spcPts val="1000"/>
              </a:spcBef>
              <a:spcAft>
                <a:spcPts val="0"/>
              </a:spcAft>
              <a:buClr>
                <a:schemeClr val="dk1"/>
              </a:buClr>
              <a:buSzPts val="1200"/>
              <a:buNone/>
              <a:defRPr sz="2400"/>
            </a:lvl3pPr>
            <a:lvl4pPr marL="3657600" lvl="3" indent="-457200" algn="l">
              <a:lnSpc>
                <a:spcPct val="90000"/>
              </a:lnSpc>
              <a:spcBef>
                <a:spcPts val="1000"/>
              </a:spcBef>
              <a:spcAft>
                <a:spcPts val="0"/>
              </a:spcAft>
              <a:buClr>
                <a:schemeClr val="dk1"/>
              </a:buClr>
              <a:buSzPts val="1000"/>
              <a:buNone/>
              <a:defRPr sz="2000"/>
            </a:lvl4pPr>
            <a:lvl5pPr marL="4572000" lvl="4" indent="-457200" algn="l">
              <a:lnSpc>
                <a:spcPct val="90000"/>
              </a:lnSpc>
              <a:spcBef>
                <a:spcPts val="1000"/>
              </a:spcBef>
              <a:spcAft>
                <a:spcPts val="0"/>
              </a:spcAft>
              <a:buClr>
                <a:schemeClr val="dk1"/>
              </a:buClr>
              <a:buSzPts val="1000"/>
              <a:buNone/>
              <a:defRPr sz="2000"/>
            </a:lvl5pPr>
            <a:lvl6pPr marL="5486400" lvl="5" indent="-457200" algn="l">
              <a:lnSpc>
                <a:spcPct val="90000"/>
              </a:lnSpc>
              <a:spcBef>
                <a:spcPts val="1000"/>
              </a:spcBef>
              <a:spcAft>
                <a:spcPts val="0"/>
              </a:spcAft>
              <a:buClr>
                <a:schemeClr val="dk1"/>
              </a:buClr>
              <a:buSzPts val="1000"/>
              <a:buNone/>
              <a:defRPr sz="2000"/>
            </a:lvl6pPr>
            <a:lvl7pPr marL="6400800" lvl="6" indent="-457200" algn="l">
              <a:lnSpc>
                <a:spcPct val="90000"/>
              </a:lnSpc>
              <a:spcBef>
                <a:spcPts val="1000"/>
              </a:spcBef>
              <a:spcAft>
                <a:spcPts val="0"/>
              </a:spcAft>
              <a:buClr>
                <a:schemeClr val="dk1"/>
              </a:buClr>
              <a:buSzPts val="1000"/>
              <a:buNone/>
              <a:defRPr sz="2000"/>
            </a:lvl7pPr>
            <a:lvl8pPr marL="7315200" lvl="7" indent="-457200" algn="l">
              <a:lnSpc>
                <a:spcPct val="90000"/>
              </a:lnSpc>
              <a:spcBef>
                <a:spcPts val="1000"/>
              </a:spcBef>
              <a:spcAft>
                <a:spcPts val="0"/>
              </a:spcAft>
              <a:buClr>
                <a:schemeClr val="dk1"/>
              </a:buClr>
              <a:buSzPts val="1000"/>
              <a:buNone/>
              <a:defRPr sz="2000"/>
            </a:lvl8pPr>
            <a:lvl9pPr marL="8229600" lvl="8" indent="-457200" algn="l">
              <a:lnSpc>
                <a:spcPct val="90000"/>
              </a:lnSpc>
              <a:spcBef>
                <a:spcPts val="1000"/>
              </a:spcBef>
              <a:spcAft>
                <a:spcPts val="0"/>
              </a:spcAft>
              <a:buClr>
                <a:schemeClr val="dk1"/>
              </a:buClr>
              <a:buSzPts val="1000"/>
              <a:buNone/>
              <a:defRPr sz="2000"/>
            </a:lvl9pPr>
          </a:lstStyle>
          <a:p>
            <a:endParaRPr/>
          </a:p>
        </p:txBody>
      </p:sp>
      <p:sp>
        <p:nvSpPr>
          <p:cNvPr id="58" name="Google Shape;58;p17"/>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6586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1679577" y="914400"/>
            <a:ext cx="7864474" cy="320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8"/>
          <p:cNvSpPr>
            <a:spLocks noGrp="1"/>
          </p:cNvSpPr>
          <p:nvPr>
            <p:ph type="pic" idx="2"/>
          </p:nvPr>
        </p:nvSpPr>
        <p:spPr>
          <a:xfrm>
            <a:off x="10366376" y="1974851"/>
            <a:ext cx="12344400" cy="9747250"/>
          </a:xfrm>
          <a:prstGeom prst="rect">
            <a:avLst/>
          </a:prstGeom>
          <a:noFill/>
          <a:ln>
            <a:noFill/>
          </a:ln>
        </p:spPr>
      </p:sp>
      <p:sp>
        <p:nvSpPr>
          <p:cNvPr id="64" name="Google Shape;64;p18"/>
          <p:cNvSpPr txBox="1">
            <a:spLocks noGrp="1"/>
          </p:cNvSpPr>
          <p:nvPr>
            <p:ph type="body" idx="1"/>
          </p:nvPr>
        </p:nvSpPr>
        <p:spPr>
          <a:xfrm>
            <a:off x="1679577" y="4114800"/>
            <a:ext cx="7864474" cy="7623176"/>
          </a:xfrm>
          <a:prstGeom prst="rect">
            <a:avLst/>
          </a:prstGeom>
          <a:noFill/>
          <a:ln>
            <a:noFill/>
          </a:ln>
        </p:spPr>
        <p:txBody>
          <a:bodyPr spcFirstLastPara="1" wrap="square" lIns="91425" tIns="45700" rIns="91425" bIns="45700" anchor="t" anchorCtr="0">
            <a:normAutofit/>
          </a:bodyPr>
          <a:lstStyle>
            <a:lvl1pPr marL="914400" lvl="0" indent="-457200" algn="l">
              <a:lnSpc>
                <a:spcPct val="90000"/>
              </a:lnSpc>
              <a:spcBef>
                <a:spcPts val="2000"/>
              </a:spcBef>
              <a:spcAft>
                <a:spcPts val="0"/>
              </a:spcAft>
              <a:buClr>
                <a:schemeClr val="dk1"/>
              </a:buClr>
              <a:buSzPts val="1600"/>
              <a:buNone/>
              <a:defRPr sz="3200"/>
            </a:lvl1pPr>
            <a:lvl2pPr marL="1828800" lvl="1" indent="-457200" algn="l">
              <a:lnSpc>
                <a:spcPct val="90000"/>
              </a:lnSpc>
              <a:spcBef>
                <a:spcPts val="1000"/>
              </a:spcBef>
              <a:spcAft>
                <a:spcPts val="0"/>
              </a:spcAft>
              <a:buClr>
                <a:schemeClr val="dk1"/>
              </a:buClr>
              <a:buSzPts val="1400"/>
              <a:buNone/>
              <a:defRPr sz="2800"/>
            </a:lvl2pPr>
            <a:lvl3pPr marL="2743200" lvl="2" indent="-457200" algn="l">
              <a:lnSpc>
                <a:spcPct val="90000"/>
              </a:lnSpc>
              <a:spcBef>
                <a:spcPts val="1000"/>
              </a:spcBef>
              <a:spcAft>
                <a:spcPts val="0"/>
              </a:spcAft>
              <a:buClr>
                <a:schemeClr val="dk1"/>
              </a:buClr>
              <a:buSzPts val="1200"/>
              <a:buNone/>
              <a:defRPr sz="2400"/>
            </a:lvl3pPr>
            <a:lvl4pPr marL="3657600" lvl="3" indent="-457200" algn="l">
              <a:lnSpc>
                <a:spcPct val="90000"/>
              </a:lnSpc>
              <a:spcBef>
                <a:spcPts val="1000"/>
              </a:spcBef>
              <a:spcAft>
                <a:spcPts val="0"/>
              </a:spcAft>
              <a:buClr>
                <a:schemeClr val="dk1"/>
              </a:buClr>
              <a:buSzPts val="1000"/>
              <a:buNone/>
              <a:defRPr sz="2000"/>
            </a:lvl4pPr>
            <a:lvl5pPr marL="4572000" lvl="4" indent="-457200" algn="l">
              <a:lnSpc>
                <a:spcPct val="90000"/>
              </a:lnSpc>
              <a:spcBef>
                <a:spcPts val="1000"/>
              </a:spcBef>
              <a:spcAft>
                <a:spcPts val="0"/>
              </a:spcAft>
              <a:buClr>
                <a:schemeClr val="dk1"/>
              </a:buClr>
              <a:buSzPts val="1000"/>
              <a:buNone/>
              <a:defRPr sz="2000"/>
            </a:lvl5pPr>
            <a:lvl6pPr marL="5486400" lvl="5" indent="-457200" algn="l">
              <a:lnSpc>
                <a:spcPct val="90000"/>
              </a:lnSpc>
              <a:spcBef>
                <a:spcPts val="1000"/>
              </a:spcBef>
              <a:spcAft>
                <a:spcPts val="0"/>
              </a:spcAft>
              <a:buClr>
                <a:schemeClr val="dk1"/>
              </a:buClr>
              <a:buSzPts val="1000"/>
              <a:buNone/>
              <a:defRPr sz="2000"/>
            </a:lvl6pPr>
            <a:lvl7pPr marL="6400800" lvl="6" indent="-457200" algn="l">
              <a:lnSpc>
                <a:spcPct val="90000"/>
              </a:lnSpc>
              <a:spcBef>
                <a:spcPts val="1000"/>
              </a:spcBef>
              <a:spcAft>
                <a:spcPts val="0"/>
              </a:spcAft>
              <a:buClr>
                <a:schemeClr val="dk1"/>
              </a:buClr>
              <a:buSzPts val="1000"/>
              <a:buNone/>
              <a:defRPr sz="2000"/>
            </a:lvl7pPr>
            <a:lvl8pPr marL="7315200" lvl="7" indent="-457200" algn="l">
              <a:lnSpc>
                <a:spcPct val="90000"/>
              </a:lnSpc>
              <a:spcBef>
                <a:spcPts val="1000"/>
              </a:spcBef>
              <a:spcAft>
                <a:spcPts val="0"/>
              </a:spcAft>
              <a:buClr>
                <a:schemeClr val="dk1"/>
              </a:buClr>
              <a:buSzPts val="1000"/>
              <a:buNone/>
              <a:defRPr sz="2000"/>
            </a:lvl8pPr>
            <a:lvl9pPr marL="8229600" lvl="8" indent="-457200" algn="l">
              <a:lnSpc>
                <a:spcPct val="90000"/>
              </a:lnSpc>
              <a:spcBef>
                <a:spcPts val="1000"/>
              </a:spcBef>
              <a:spcAft>
                <a:spcPts val="0"/>
              </a:spcAft>
              <a:buClr>
                <a:schemeClr val="dk1"/>
              </a:buClr>
              <a:buSzPts val="1000"/>
              <a:buNone/>
              <a:defRPr sz="2000"/>
            </a:lvl9pPr>
          </a:lstStyle>
          <a:p>
            <a:endParaRPr/>
          </a:p>
        </p:txBody>
      </p:sp>
      <p:sp>
        <p:nvSpPr>
          <p:cNvPr id="65" name="Google Shape;65;p18"/>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49473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9"/>
          <p:cNvSpPr txBox="1">
            <a:spLocks noGrp="1"/>
          </p:cNvSpPr>
          <p:nvPr>
            <p:ph type="body" idx="1"/>
          </p:nvPr>
        </p:nvSpPr>
        <p:spPr>
          <a:xfrm rot="5400000">
            <a:off x="7840662" y="-2513012"/>
            <a:ext cx="8702676" cy="21031200"/>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71" name="Google Shape;71;p19"/>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9"/>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9"/>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03722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rot="5400000">
            <a:off x="14266862" y="3913188"/>
            <a:ext cx="11623676" cy="5257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0"/>
          <p:cNvSpPr txBox="1">
            <a:spLocks noGrp="1"/>
          </p:cNvSpPr>
          <p:nvPr>
            <p:ph type="body" idx="1"/>
          </p:nvPr>
        </p:nvSpPr>
        <p:spPr>
          <a:xfrm rot="5400000">
            <a:off x="3598862" y="-1192212"/>
            <a:ext cx="11623676" cy="15468600"/>
          </a:xfrm>
          <a:prstGeom prst="rect">
            <a:avLst/>
          </a:prstGeom>
          <a:noFill/>
          <a:ln>
            <a:noFill/>
          </a:ln>
        </p:spPr>
        <p:txBody>
          <a:bodyPr spcFirstLastPara="1" wrap="square" lIns="91425" tIns="45700" rIns="91425" bIns="45700" anchor="t" anchorCtr="0">
            <a:normAutofit/>
          </a:bodyPr>
          <a:lstStyle>
            <a:lvl1pPr marL="914400" lvl="0" indent="-685800" algn="l">
              <a:lnSpc>
                <a:spcPct val="90000"/>
              </a:lnSpc>
              <a:spcBef>
                <a:spcPts val="2000"/>
              </a:spcBef>
              <a:spcAft>
                <a:spcPts val="0"/>
              </a:spcAft>
              <a:buClr>
                <a:schemeClr val="dk1"/>
              </a:buClr>
              <a:buSzPts val="1800"/>
              <a:buChar char="•"/>
              <a:defRPr/>
            </a:lvl1pPr>
            <a:lvl2pPr marL="1828800" lvl="1" indent="-685800" algn="l">
              <a:lnSpc>
                <a:spcPct val="90000"/>
              </a:lnSpc>
              <a:spcBef>
                <a:spcPts val="1000"/>
              </a:spcBef>
              <a:spcAft>
                <a:spcPts val="0"/>
              </a:spcAft>
              <a:buClr>
                <a:schemeClr val="dk1"/>
              </a:buClr>
              <a:buSzPts val="1800"/>
              <a:buChar char="•"/>
              <a:defRPr/>
            </a:lvl2pPr>
            <a:lvl3pPr marL="2743200" lvl="2" indent="-685800" algn="l">
              <a:lnSpc>
                <a:spcPct val="90000"/>
              </a:lnSpc>
              <a:spcBef>
                <a:spcPts val="1000"/>
              </a:spcBef>
              <a:spcAft>
                <a:spcPts val="0"/>
              </a:spcAft>
              <a:buClr>
                <a:schemeClr val="dk1"/>
              </a:buClr>
              <a:buSzPts val="1800"/>
              <a:buChar char="•"/>
              <a:defRPr/>
            </a:lvl3pPr>
            <a:lvl4pPr marL="3657600" lvl="3" indent="-685800" algn="l">
              <a:lnSpc>
                <a:spcPct val="90000"/>
              </a:lnSpc>
              <a:spcBef>
                <a:spcPts val="1000"/>
              </a:spcBef>
              <a:spcAft>
                <a:spcPts val="0"/>
              </a:spcAft>
              <a:buClr>
                <a:schemeClr val="dk1"/>
              </a:buClr>
              <a:buSzPts val="1800"/>
              <a:buChar char="•"/>
              <a:defRPr/>
            </a:lvl4pPr>
            <a:lvl5pPr marL="4572000" lvl="4" indent="-685800" algn="l">
              <a:lnSpc>
                <a:spcPct val="90000"/>
              </a:lnSpc>
              <a:spcBef>
                <a:spcPts val="1000"/>
              </a:spcBef>
              <a:spcAft>
                <a:spcPts val="0"/>
              </a:spcAft>
              <a:buClr>
                <a:schemeClr val="dk1"/>
              </a:buClr>
              <a:buSzPts val="1800"/>
              <a:buChar char="•"/>
              <a:defRPr/>
            </a:lvl5pPr>
            <a:lvl6pPr marL="5486400" lvl="5" indent="-685800" algn="l">
              <a:lnSpc>
                <a:spcPct val="90000"/>
              </a:lnSpc>
              <a:spcBef>
                <a:spcPts val="1000"/>
              </a:spcBef>
              <a:spcAft>
                <a:spcPts val="0"/>
              </a:spcAft>
              <a:buClr>
                <a:schemeClr val="dk1"/>
              </a:buClr>
              <a:buSzPts val="1800"/>
              <a:buChar char="•"/>
              <a:defRPr/>
            </a:lvl6pPr>
            <a:lvl7pPr marL="6400800" lvl="6" indent="-685800" algn="l">
              <a:lnSpc>
                <a:spcPct val="90000"/>
              </a:lnSpc>
              <a:spcBef>
                <a:spcPts val="1000"/>
              </a:spcBef>
              <a:spcAft>
                <a:spcPts val="0"/>
              </a:spcAft>
              <a:buClr>
                <a:schemeClr val="dk1"/>
              </a:buClr>
              <a:buSzPts val="1800"/>
              <a:buChar char="•"/>
              <a:defRPr/>
            </a:lvl7pPr>
            <a:lvl8pPr marL="7315200" lvl="7" indent="-685800" algn="l">
              <a:lnSpc>
                <a:spcPct val="90000"/>
              </a:lnSpc>
              <a:spcBef>
                <a:spcPts val="1000"/>
              </a:spcBef>
              <a:spcAft>
                <a:spcPts val="0"/>
              </a:spcAft>
              <a:buClr>
                <a:schemeClr val="dk1"/>
              </a:buClr>
              <a:buSzPts val="1800"/>
              <a:buChar char="•"/>
              <a:defRPr/>
            </a:lvl8pPr>
            <a:lvl9pPr marL="8229600" lvl="8" indent="-685800" algn="l">
              <a:lnSpc>
                <a:spcPct val="90000"/>
              </a:lnSpc>
              <a:spcBef>
                <a:spcPts val="1000"/>
              </a:spcBef>
              <a:spcAft>
                <a:spcPts val="0"/>
              </a:spcAft>
              <a:buClr>
                <a:schemeClr val="dk1"/>
              </a:buClr>
              <a:buSzPts val="1800"/>
              <a:buChar char="•"/>
              <a:defRPr/>
            </a:lvl9pPr>
          </a:lstStyle>
          <a:p>
            <a:endParaRPr/>
          </a:p>
        </p:txBody>
      </p:sp>
      <p:sp>
        <p:nvSpPr>
          <p:cNvPr id="77" name="Google Shape;77;p20"/>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0"/>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24329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Small section of a modern shell bridge in Qingdao, Shandong, China with a partly cloudy sky above"/>
          <p:cNvSpPr>
            <a:spLocks noGrp="1"/>
          </p:cNvSpPr>
          <p:nvPr>
            <p:ph type="pic" idx="22"/>
          </p:nvPr>
        </p:nvSpPr>
        <p:spPr>
          <a:xfrm>
            <a:off x="9271000" y="1263848"/>
            <a:ext cx="16773843" cy="11188205"/>
          </a:xfrm>
          <a:prstGeom prst="rect">
            <a:avLst/>
          </a:prstGeom>
        </p:spPr>
        <p:txBody>
          <a:bodyPr lIns="91439" tIns="45719" rIns="91439" bIns="45719">
            <a:noAutofit/>
          </a:bodyPr>
          <a:lstStyle/>
          <a:p>
            <a:endParaRPr dirty="0"/>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a:spLocks noGrp="1"/>
          </p:cNvSpPr>
          <p:nvPr>
            <p:ph type="pic" sz="quarter" idx="21"/>
          </p:nvPr>
        </p:nvSpPr>
        <p:spPr>
          <a:xfrm>
            <a:off x="15417800" y="1270000"/>
            <a:ext cx="8144934" cy="5410200"/>
          </a:xfrm>
          <a:prstGeom prst="rect">
            <a:avLst/>
          </a:prstGeom>
        </p:spPr>
        <p:txBody>
          <a:bodyPr lIns="91439" tIns="45719" rIns="91439" bIns="45719">
            <a:noAutofit/>
          </a:bodyPr>
          <a:lstStyle/>
          <a:p>
            <a:endParaRPr dirty="0"/>
          </a:p>
        </p:txBody>
      </p:sp>
      <p:sp>
        <p:nvSpPr>
          <p:cNvPr id="125" name="Low-angle view of a modern, curved building under a cloudy sky"/>
          <p:cNvSpPr>
            <a:spLocks noGrp="1"/>
          </p:cNvSpPr>
          <p:nvPr>
            <p:ph type="pic" sz="quarter" idx="22"/>
          </p:nvPr>
        </p:nvSpPr>
        <p:spPr>
          <a:xfrm>
            <a:off x="15443200" y="7086600"/>
            <a:ext cx="8138580" cy="5422900"/>
          </a:xfrm>
          <a:prstGeom prst="rect">
            <a:avLst/>
          </a:prstGeom>
        </p:spPr>
        <p:txBody>
          <a:bodyPr lIns="91439" tIns="45719" rIns="91439" bIns="45719">
            <a:noAutofit/>
          </a:bodyPr>
          <a:lstStyle/>
          <a:p>
            <a:endParaRPr dirty="0"/>
          </a:p>
        </p:txBody>
      </p:sp>
      <p:sp>
        <p:nvSpPr>
          <p:cNvPr id="126" name="View from inside a modern white building with glass panels, looking up to a bright, partly cloudy sky"/>
          <p:cNvSpPr>
            <a:spLocks noGrp="1"/>
          </p:cNvSpPr>
          <p:nvPr>
            <p:ph type="pic" idx="23"/>
          </p:nvPr>
        </p:nvSpPr>
        <p:spPr>
          <a:xfrm>
            <a:off x="-124635" y="1270000"/>
            <a:ext cx="16840169" cy="11243712"/>
          </a:xfrm>
          <a:prstGeom prst="rect">
            <a:avLst/>
          </a:prstGeom>
        </p:spPr>
        <p:txBody>
          <a:bodyPr lIns="91439" tIns="45719" rIns="91439" bIns="45719">
            <a:noAutofit/>
          </a:bodyPr>
          <a:lstStyle/>
          <a:p>
            <a:endParaRPr dirty="0"/>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 id="2147483656" r:id="rId5"/>
    <p:sldLayoutId id="2147483657" r:id="rId6"/>
    <p:sldLayoutId id="2147483659" r:id="rId7"/>
    <p:sldLayoutId id="2147483660" r:id="rId8"/>
    <p:sldLayoutId id="2147483661" r:id="rId9"/>
    <p:sldLayoutId id="2147483662" r:id="rId10"/>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1676400" y="730251"/>
            <a:ext cx="21031200"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9"/>
          <p:cNvSpPr txBox="1">
            <a:spLocks noGrp="1"/>
          </p:cNvSpPr>
          <p:nvPr>
            <p:ph type="body" idx="1"/>
          </p:nvPr>
        </p:nvSpPr>
        <p:spPr>
          <a:xfrm>
            <a:off x="1676400" y="3651250"/>
            <a:ext cx="21031200" cy="870267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9"/>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9" name="Google Shape;9;p9"/>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10" name="Google Shape;10;p9"/>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b="0" i="0" u="none" strike="noStrike" cap="none">
                <a:solidFill>
                  <a:srgbClr val="888888"/>
                </a:solidFill>
                <a:latin typeface="Calibri"/>
                <a:ea typeface="Calibri"/>
                <a:cs typeface="Calibri"/>
                <a:sym typeface="Calibri"/>
              </a:defRPr>
            </a:lvl1pPr>
            <a:lvl2pPr marL="0" marR="0" lvl="1" indent="0" algn="r" rtl="0">
              <a:spcBef>
                <a:spcPts val="0"/>
              </a:spcBef>
              <a:buNone/>
              <a:defRPr sz="2400" b="0" i="0" u="none" strike="noStrike" cap="none">
                <a:solidFill>
                  <a:srgbClr val="888888"/>
                </a:solidFill>
                <a:latin typeface="Calibri"/>
                <a:ea typeface="Calibri"/>
                <a:cs typeface="Calibri"/>
                <a:sym typeface="Calibri"/>
              </a:defRPr>
            </a:lvl2pPr>
            <a:lvl3pPr marL="0" marR="0" lvl="2" indent="0" algn="r" rtl="0">
              <a:spcBef>
                <a:spcPts val="0"/>
              </a:spcBef>
              <a:buNone/>
              <a:defRPr sz="2400" b="0" i="0" u="none" strike="noStrike" cap="none">
                <a:solidFill>
                  <a:srgbClr val="888888"/>
                </a:solidFill>
                <a:latin typeface="Calibri"/>
                <a:ea typeface="Calibri"/>
                <a:cs typeface="Calibri"/>
                <a:sym typeface="Calibri"/>
              </a:defRPr>
            </a:lvl3pPr>
            <a:lvl4pPr marL="0" marR="0" lvl="3" indent="0" algn="r" rtl="0">
              <a:spcBef>
                <a:spcPts val="0"/>
              </a:spcBef>
              <a:buNone/>
              <a:defRPr sz="2400" b="0" i="0" u="none" strike="noStrike" cap="none">
                <a:solidFill>
                  <a:srgbClr val="888888"/>
                </a:solidFill>
                <a:latin typeface="Calibri"/>
                <a:ea typeface="Calibri"/>
                <a:cs typeface="Calibri"/>
                <a:sym typeface="Calibri"/>
              </a:defRPr>
            </a:lvl4pPr>
            <a:lvl5pPr marL="0" marR="0" lvl="4" indent="0" algn="r" rtl="0">
              <a:spcBef>
                <a:spcPts val="0"/>
              </a:spcBef>
              <a:buNone/>
              <a:defRPr sz="2400" b="0" i="0" u="none" strike="noStrike" cap="none">
                <a:solidFill>
                  <a:srgbClr val="888888"/>
                </a:solidFill>
                <a:latin typeface="Calibri"/>
                <a:ea typeface="Calibri"/>
                <a:cs typeface="Calibri"/>
                <a:sym typeface="Calibri"/>
              </a:defRPr>
            </a:lvl5pPr>
            <a:lvl6pPr marL="0" marR="0" lvl="5" indent="0" algn="r" rtl="0">
              <a:spcBef>
                <a:spcPts val="0"/>
              </a:spcBef>
              <a:buNone/>
              <a:defRPr sz="2400" b="0" i="0" u="none" strike="noStrike" cap="none">
                <a:solidFill>
                  <a:srgbClr val="888888"/>
                </a:solidFill>
                <a:latin typeface="Calibri"/>
                <a:ea typeface="Calibri"/>
                <a:cs typeface="Calibri"/>
                <a:sym typeface="Calibri"/>
              </a:defRPr>
            </a:lvl6pPr>
            <a:lvl7pPr marL="0" marR="0" lvl="6" indent="0" algn="r" rtl="0">
              <a:spcBef>
                <a:spcPts val="0"/>
              </a:spcBef>
              <a:buNone/>
              <a:defRPr sz="2400" b="0" i="0" u="none" strike="noStrike" cap="none">
                <a:solidFill>
                  <a:srgbClr val="888888"/>
                </a:solidFill>
                <a:latin typeface="Calibri"/>
                <a:ea typeface="Calibri"/>
                <a:cs typeface="Calibri"/>
                <a:sym typeface="Calibri"/>
              </a:defRPr>
            </a:lvl7pPr>
            <a:lvl8pPr marL="0" marR="0" lvl="7" indent="0" algn="r" rtl="0">
              <a:spcBef>
                <a:spcPts val="0"/>
              </a:spcBef>
              <a:buNone/>
              <a:defRPr sz="2400" b="0" i="0" u="none" strike="noStrike" cap="none">
                <a:solidFill>
                  <a:srgbClr val="888888"/>
                </a:solidFill>
                <a:latin typeface="Calibri"/>
                <a:ea typeface="Calibri"/>
                <a:cs typeface="Calibri"/>
                <a:sym typeface="Calibri"/>
              </a:defRPr>
            </a:lvl8pPr>
            <a:lvl9pPr marL="0" marR="0" lvl="8" indent="0" algn="r" rtl="0">
              <a:spcBef>
                <a:spcPts val="0"/>
              </a:spcBef>
              <a:buNone/>
              <a:defRPr sz="24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77752366"/>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kaggle.com/datasets/tmdb/tmdb-movie-metadata?select=tmdb_5000_movies.csv"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Surya-9/MRS-VITAP/blob/main/Movie_Recommendation_System_Using_ML%20(1).ipynb" TargetMode="Externa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Surya-9/MRS-VITAP/blob/main/VS%20Code%20Python%20Tutorials/main.py"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Surya-9/MRS-VITAP"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336"/>
        </a:solidFill>
        <a:effectLst/>
      </p:bgPr>
    </p:bg>
    <p:spTree>
      <p:nvGrpSpPr>
        <p:cNvPr id="1" name="Shape 83"/>
        <p:cNvGrpSpPr/>
        <p:nvPr/>
      </p:nvGrpSpPr>
      <p:grpSpPr>
        <a:xfrm>
          <a:off x="0" y="0"/>
          <a:ext cx="0" cy="0"/>
          <a:chOff x="0" y="0"/>
          <a:chExt cx="0" cy="0"/>
        </a:xfrm>
      </p:grpSpPr>
      <p:sp>
        <p:nvSpPr>
          <p:cNvPr id="84" name="Google Shape;84;p1"/>
          <p:cNvSpPr/>
          <p:nvPr/>
        </p:nvSpPr>
        <p:spPr>
          <a:xfrm>
            <a:off x="1965483" y="2571770"/>
            <a:ext cx="3826650" cy="1694748"/>
          </a:xfrm>
          <a:custGeom>
            <a:avLst/>
            <a:gdLst/>
            <a:ahLst/>
            <a:cxnLst/>
            <a:rect l="l" t="t" r="r" b="b"/>
            <a:pathLst>
              <a:path w="2074812" h="887077" extrusionOk="0">
                <a:moveTo>
                  <a:pt x="1678550" y="1281"/>
                </a:moveTo>
                <a:cubicBezTo>
                  <a:pt x="1430100" y="33297"/>
                  <a:pt x="598942" y="161366"/>
                  <a:pt x="257003" y="254855"/>
                </a:cubicBezTo>
                <a:cubicBezTo>
                  <a:pt x="-84936" y="348344"/>
                  <a:pt x="-75972" y="873419"/>
                  <a:pt x="226267" y="884945"/>
                </a:cubicBezTo>
                <a:cubicBezTo>
                  <a:pt x="528506" y="896471"/>
                  <a:pt x="1440345" y="858050"/>
                  <a:pt x="1793810" y="846525"/>
                </a:cubicBezTo>
                <a:cubicBezTo>
                  <a:pt x="2366271" y="545567"/>
                  <a:pt x="1927000" y="-30735"/>
                  <a:pt x="1678550" y="1281"/>
                </a:cubicBezTo>
                <a:close/>
              </a:path>
            </a:pathLst>
          </a:custGeom>
          <a:noFill/>
          <a:ln w="28575" cap="flat" cmpd="sng">
            <a:solidFill>
              <a:schemeClr val="dk1"/>
            </a:solidFill>
            <a:prstDash val="solid"/>
            <a:miter lim="800000"/>
            <a:headEnd type="none" w="sm" len="sm"/>
            <a:tailEnd type="none" w="sm" len="sm"/>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85" name="Google Shape;85;p1"/>
          <p:cNvSpPr/>
          <p:nvPr/>
        </p:nvSpPr>
        <p:spPr>
          <a:xfrm>
            <a:off x="1891735" y="2974189"/>
            <a:ext cx="1310394" cy="1310394"/>
          </a:xfrm>
          <a:prstGeom prst="ellipse">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86" name="Google Shape;86;p1"/>
          <p:cNvSpPr/>
          <p:nvPr/>
        </p:nvSpPr>
        <p:spPr>
          <a:xfrm>
            <a:off x="4365186" y="2512086"/>
            <a:ext cx="1696192" cy="1696192"/>
          </a:xfrm>
          <a:prstGeom prst="ellipse">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87" name="Google Shape;87;p1"/>
          <p:cNvSpPr/>
          <p:nvPr/>
        </p:nvSpPr>
        <p:spPr>
          <a:xfrm>
            <a:off x="1634857" y="4538729"/>
            <a:ext cx="5855866" cy="3193142"/>
          </a:xfrm>
          <a:prstGeom prst="roundRect">
            <a:avLst>
              <a:gd name="adj" fmla="val 7576"/>
            </a:avLst>
          </a:prstGeom>
          <a:solidFill>
            <a:srgbClr val="27374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88" name="Google Shape;88;p1"/>
          <p:cNvSpPr/>
          <p:nvPr/>
        </p:nvSpPr>
        <p:spPr>
          <a:xfrm>
            <a:off x="7490722" y="5453128"/>
            <a:ext cx="435428" cy="1364344"/>
          </a:xfrm>
          <a:prstGeom prst="rect">
            <a:avLst/>
          </a:prstGeom>
          <a:solidFill>
            <a:srgbClr val="26343E"/>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89" name="Google Shape;89;p1"/>
          <p:cNvSpPr/>
          <p:nvPr/>
        </p:nvSpPr>
        <p:spPr>
          <a:xfrm>
            <a:off x="1368844" y="4843063"/>
            <a:ext cx="315596" cy="965666"/>
          </a:xfrm>
          <a:prstGeom prst="rect">
            <a:avLst/>
          </a:prstGeom>
          <a:solidFill>
            <a:srgbClr val="26343E"/>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90" name="Google Shape;90;p1"/>
          <p:cNvSpPr/>
          <p:nvPr/>
        </p:nvSpPr>
        <p:spPr>
          <a:xfrm rot="5400000" flipH="1">
            <a:off x="604481" y="5168093"/>
            <a:ext cx="1213126" cy="315598"/>
          </a:xfrm>
          <a:prstGeom prst="trapezoid">
            <a:avLst>
              <a:gd name="adj" fmla="val 35916"/>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91" name="Google Shape;91;p1"/>
          <p:cNvSpPr/>
          <p:nvPr/>
        </p:nvSpPr>
        <p:spPr>
          <a:xfrm>
            <a:off x="2236551" y="4843063"/>
            <a:ext cx="4702630" cy="2359038"/>
          </a:xfrm>
          <a:prstGeom prst="rect">
            <a:avLst/>
          </a:prstGeom>
          <a:solidFill>
            <a:srgbClr val="364958"/>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92" name="Google Shape;92;p1"/>
          <p:cNvSpPr/>
          <p:nvPr/>
        </p:nvSpPr>
        <p:spPr>
          <a:xfrm>
            <a:off x="2335710" y="4931917"/>
            <a:ext cx="510804" cy="393974"/>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93" name="Google Shape;93;p1"/>
          <p:cNvSpPr/>
          <p:nvPr/>
        </p:nvSpPr>
        <p:spPr>
          <a:xfrm>
            <a:off x="2897298" y="4931915"/>
            <a:ext cx="510804" cy="393974"/>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94" name="Google Shape;94;p1"/>
          <p:cNvSpPr/>
          <p:nvPr/>
        </p:nvSpPr>
        <p:spPr>
          <a:xfrm>
            <a:off x="2335710" y="5372271"/>
            <a:ext cx="510804" cy="393974"/>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95" name="Google Shape;95;p1"/>
          <p:cNvSpPr/>
          <p:nvPr/>
        </p:nvSpPr>
        <p:spPr>
          <a:xfrm>
            <a:off x="2897298" y="5372269"/>
            <a:ext cx="510804" cy="393974"/>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96" name="Google Shape;96;p1"/>
          <p:cNvSpPr/>
          <p:nvPr/>
        </p:nvSpPr>
        <p:spPr>
          <a:xfrm>
            <a:off x="3845945" y="4965307"/>
            <a:ext cx="2849466" cy="784330"/>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97" name="Google Shape;97;p1"/>
          <p:cNvSpPr/>
          <p:nvPr/>
        </p:nvSpPr>
        <p:spPr>
          <a:xfrm>
            <a:off x="3845945" y="5971155"/>
            <a:ext cx="1601998" cy="846318"/>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98" name="Google Shape;98;p1"/>
          <p:cNvSpPr/>
          <p:nvPr/>
        </p:nvSpPr>
        <p:spPr>
          <a:xfrm>
            <a:off x="2365472" y="6043858"/>
            <a:ext cx="182880" cy="182880"/>
          </a:xfrm>
          <a:prstGeom prst="ellipse">
            <a:avLst/>
          </a:prstGeom>
          <a:solidFill>
            <a:schemeClr val="lt1"/>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99" name="Google Shape;99;p1"/>
          <p:cNvSpPr/>
          <p:nvPr/>
        </p:nvSpPr>
        <p:spPr>
          <a:xfrm>
            <a:off x="2365472" y="6301292"/>
            <a:ext cx="182880" cy="182880"/>
          </a:xfrm>
          <a:prstGeom prst="ellipse">
            <a:avLst/>
          </a:prstGeom>
          <a:solidFill>
            <a:schemeClr val="lt1"/>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00" name="Google Shape;100;p1"/>
          <p:cNvSpPr/>
          <p:nvPr/>
        </p:nvSpPr>
        <p:spPr>
          <a:xfrm>
            <a:off x="2365472" y="6568816"/>
            <a:ext cx="182880" cy="182880"/>
          </a:xfrm>
          <a:prstGeom prst="ellipse">
            <a:avLst/>
          </a:prstGeom>
          <a:solidFill>
            <a:schemeClr val="lt1"/>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01" name="Google Shape;101;p1"/>
          <p:cNvSpPr/>
          <p:nvPr/>
        </p:nvSpPr>
        <p:spPr>
          <a:xfrm>
            <a:off x="2365472" y="6825256"/>
            <a:ext cx="182880" cy="182880"/>
          </a:xfrm>
          <a:prstGeom prst="ellipse">
            <a:avLst/>
          </a:prstGeom>
          <a:solidFill>
            <a:schemeClr val="lt1"/>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02" name="Google Shape;102;p1"/>
          <p:cNvSpPr/>
          <p:nvPr/>
        </p:nvSpPr>
        <p:spPr>
          <a:xfrm>
            <a:off x="6558250" y="6820950"/>
            <a:ext cx="274320" cy="274320"/>
          </a:xfrm>
          <a:prstGeom prst="ellipse">
            <a:avLst/>
          </a:prstGeom>
          <a:solidFill>
            <a:schemeClr val="lt1"/>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03" name="Google Shape;103;p1"/>
          <p:cNvSpPr/>
          <p:nvPr/>
        </p:nvSpPr>
        <p:spPr>
          <a:xfrm>
            <a:off x="1659180" y="7708607"/>
            <a:ext cx="416860" cy="470646"/>
          </a:xfrm>
          <a:custGeom>
            <a:avLst/>
            <a:gdLst/>
            <a:ahLst/>
            <a:cxnLst/>
            <a:rect l="l" t="t" r="r" b="b"/>
            <a:pathLst>
              <a:path w="208430" h="282388" extrusionOk="0">
                <a:moveTo>
                  <a:pt x="208430" y="0"/>
                </a:moveTo>
                <a:cubicBezTo>
                  <a:pt x="175372" y="90767"/>
                  <a:pt x="142315" y="181535"/>
                  <a:pt x="107577" y="228600"/>
                </a:cubicBezTo>
                <a:cubicBezTo>
                  <a:pt x="72839" y="275665"/>
                  <a:pt x="36419" y="279026"/>
                  <a:pt x="0" y="282388"/>
                </a:cubicBezTo>
              </a:path>
            </a:pathLst>
          </a:custGeom>
          <a:noFill/>
          <a:ln w="53975" cap="flat" cmpd="sng">
            <a:solidFill>
              <a:srgbClr val="364958"/>
            </a:solidFill>
            <a:prstDash val="solid"/>
            <a:miter lim="800000"/>
            <a:headEnd type="none" w="sm" len="sm"/>
            <a:tailEnd type="none" w="sm" len="sm"/>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04" name="Google Shape;104;p1"/>
          <p:cNvSpPr/>
          <p:nvPr/>
        </p:nvSpPr>
        <p:spPr>
          <a:xfrm>
            <a:off x="825464" y="8024610"/>
            <a:ext cx="858976" cy="309284"/>
          </a:xfrm>
          <a:prstGeom prst="roundRect">
            <a:avLst>
              <a:gd name="adj" fmla="val 50000"/>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05" name="Google Shape;105;p1"/>
          <p:cNvSpPr/>
          <p:nvPr/>
        </p:nvSpPr>
        <p:spPr>
          <a:xfrm rot="1262075">
            <a:off x="2825393" y="8204687"/>
            <a:ext cx="437842" cy="5511314"/>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06" name="Google Shape;106;p1"/>
          <p:cNvSpPr/>
          <p:nvPr/>
        </p:nvSpPr>
        <p:spPr>
          <a:xfrm>
            <a:off x="4307843" y="7917181"/>
            <a:ext cx="437842" cy="5511314"/>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07" name="Google Shape;107;p1"/>
          <p:cNvSpPr/>
          <p:nvPr/>
        </p:nvSpPr>
        <p:spPr>
          <a:xfrm rot="-1035167">
            <a:off x="5623235" y="8029805"/>
            <a:ext cx="437842" cy="5511314"/>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08" name="Google Shape;108;p1"/>
          <p:cNvSpPr/>
          <p:nvPr/>
        </p:nvSpPr>
        <p:spPr>
          <a:xfrm rot="151522">
            <a:off x="1745716" y="13313835"/>
            <a:ext cx="686032" cy="282206"/>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09" name="Google Shape;109;p1"/>
          <p:cNvSpPr/>
          <p:nvPr/>
        </p:nvSpPr>
        <p:spPr>
          <a:xfrm>
            <a:off x="4149736" y="13177535"/>
            <a:ext cx="686032" cy="282206"/>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10" name="Google Shape;110;p1"/>
          <p:cNvSpPr/>
          <p:nvPr/>
        </p:nvSpPr>
        <p:spPr>
          <a:xfrm>
            <a:off x="6284466" y="13287391"/>
            <a:ext cx="686032" cy="282206"/>
          </a:xfrm>
          <a:prstGeom prst="rect">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11" name="Google Shape;111;p1"/>
          <p:cNvSpPr/>
          <p:nvPr/>
        </p:nvSpPr>
        <p:spPr>
          <a:xfrm>
            <a:off x="3680458" y="7708606"/>
            <a:ext cx="1616436" cy="642392"/>
          </a:xfrm>
          <a:prstGeom prst="rect">
            <a:avLst/>
          </a:prstGeom>
          <a:solidFill>
            <a:srgbClr val="26343E"/>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12" name="Google Shape;112;p1"/>
          <p:cNvSpPr/>
          <p:nvPr/>
        </p:nvSpPr>
        <p:spPr>
          <a:xfrm>
            <a:off x="3461658" y="7917180"/>
            <a:ext cx="2054036" cy="642392"/>
          </a:xfrm>
          <a:prstGeom prst="rect">
            <a:avLst/>
          </a:prstGeom>
          <a:solidFill>
            <a:srgbClr val="26343E"/>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13" name="Google Shape;113;p1"/>
          <p:cNvSpPr/>
          <p:nvPr/>
        </p:nvSpPr>
        <p:spPr>
          <a:xfrm>
            <a:off x="3820552" y="1864454"/>
            <a:ext cx="2808112" cy="2808112"/>
          </a:xfrm>
          <a:custGeom>
            <a:avLst/>
            <a:gdLst/>
            <a:ahLst/>
            <a:cxnLst/>
            <a:rect l="l" t="t" r="r" b="b"/>
            <a:pathLst>
              <a:path w="1755648" h="1755648" extrusionOk="0">
                <a:moveTo>
                  <a:pt x="877824" y="1204414"/>
                </a:moveTo>
                <a:cubicBezTo>
                  <a:pt x="778386" y="1204414"/>
                  <a:pt x="697775" y="1285025"/>
                  <a:pt x="697775" y="1384463"/>
                </a:cubicBezTo>
                <a:cubicBezTo>
                  <a:pt x="697775" y="1483901"/>
                  <a:pt x="778386" y="1564512"/>
                  <a:pt x="877824" y="1564512"/>
                </a:cubicBezTo>
                <a:cubicBezTo>
                  <a:pt x="977262" y="1564512"/>
                  <a:pt x="1057873" y="1483901"/>
                  <a:pt x="1057873" y="1384463"/>
                </a:cubicBezTo>
                <a:cubicBezTo>
                  <a:pt x="1057873" y="1285025"/>
                  <a:pt x="977262" y="1204414"/>
                  <a:pt x="877824" y="1204414"/>
                </a:cubicBezTo>
                <a:close/>
                <a:moveTo>
                  <a:pt x="1318375" y="943265"/>
                </a:moveTo>
                <a:cubicBezTo>
                  <a:pt x="1218937" y="943265"/>
                  <a:pt x="1138326" y="1023876"/>
                  <a:pt x="1138326" y="1123314"/>
                </a:cubicBezTo>
                <a:cubicBezTo>
                  <a:pt x="1138326" y="1222752"/>
                  <a:pt x="1218937" y="1303363"/>
                  <a:pt x="1318375" y="1303363"/>
                </a:cubicBezTo>
                <a:cubicBezTo>
                  <a:pt x="1417813" y="1303363"/>
                  <a:pt x="1498424" y="1222752"/>
                  <a:pt x="1498424" y="1123314"/>
                </a:cubicBezTo>
                <a:cubicBezTo>
                  <a:pt x="1498424" y="1023876"/>
                  <a:pt x="1417813" y="943265"/>
                  <a:pt x="1318375" y="943265"/>
                </a:cubicBezTo>
                <a:close/>
                <a:moveTo>
                  <a:pt x="440550" y="943265"/>
                </a:moveTo>
                <a:cubicBezTo>
                  <a:pt x="341112" y="943265"/>
                  <a:pt x="260501" y="1023876"/>
                  <a:pt x="260501" y="1123314"/>
                </a:cubicBezTo>
                <a:cubicBezTo>
                  <a:pt x="260501" y="1222752"/>
                  <a:pt x="341112" y="1303363"/>
                  <a:pt x="440550" y="1303363"/>
                </a:cubicBezTo>
                <a:cubicBezTo>
                  <a:pt x="539988" y="1303363"/>
                  <a:pt x="620599" y="1222752"/>
                  <a:pt x="620599" y="1123314"/>
                </a:cubicBezTo>
                <a:cubicBezTo>
                  <a:pt x="620599" y="1023876"/>
                  <a:pt x="539988" y="943265"/>
                  <a:pt x="440550" y="943265"/>
                </a:cubicBezTo>
                <a:close/>
                <a:moveTo>
                  <a:pt x="433898" y="459916"/>
                </a:moveTo>
                <a:cubicBezTo>
                  <a:pt x="334460" y="459916"/>
                  <a:pt x="253849" y="540527"/>
                  <a:pt x="253849" y="639965"/>
                </a:cubicBezTo>
                <a:cubicBezTo>
                  <a:pt x="253849" y="739403"/>
                  <a:pt x="334460" y="820014"/>
                  <a:pt x="433898" y="820014"/>
                </a:cubicBezTo>
                <a:cubicBezTo>
                  <a:pt x="533336" y="820014"/>
                  <a:pt x="613947" y="739403"/>
                  <a:pt x="613947" y="639965"/>
                </a:cubicBezTo>
                <a:cubicBezTo>
                  <a:pt x="613947" y="540527"/>
                  <a:pt x="533336" y="459916"/>
                  <a:pt x="433898" y="459916"/>
                </a:cubicBezTo>
                <a:close/>
                <a:moveTo>
                  <a:pt x="1318375" y="432175"/>
                </a:moveTo>
                <a:cubicBezTo>
                  <a:pt x="1218937" y="432175"/>
                  <a:pt x="1138326" y="512786"/>
                  <a:pt x="1138326" y="612224"/>
                </a:cubicBezTo>
                <a:cubicBezTo>
                  <a:pt x="1138326" y="711662"/>
                  <a:pt x="1218937" y="792273"/>
                  <a:pt x="1318375" y="792273"/>
                </a:cubicBezTo>
                <a:cubicBezTo>
                  <a:pt x="1417813" y="792273"/>
                  <a:pt x="1498424" y="711662"/>
                  <a:pt x="1498424" y="612224"/>
                </a:cubicBezTo>
                <a:cubicBezTo>
                  <a:pt x="1498424" y="512786"/>
                  <a:pt x="1417813" y="432175"/>
                  <a:pt x="1318375" y="432175"/>
                </a:cubicBezTo>
                <a:close/>
                <a:moveTo>
                  <a:pt x="862424" y="194656"/>
                </a:moveTo>
                <a:cubicBezTo>
                  <a:pt x="762986" y="194656"/>
                  <a:pt x="682375" y="275267"/>
                  <a:pt x="682375" y="374705"/>
                </a:cubicBezTo>
                <a:cubicBezTo>
                  <a:pt x="682375" y="474143"/>
                  <a:pt x="762986" y="554754"/>
                  <a:pt x="862424" y="554754"/>
                </a:cubicBezTo>
                <a:cubicBezTo>
                  <a:pt x="961862" y="554754"/>
                  <a:pt x="1042473" y="474143"/>
                  <a:pt x="1042473" y="374705"/>
                </a:cubicBezTo>
                <a:cubicBezTo>
                  <a:pt x="1042473" y="275267"/>
                  <a:pt x="961862" y="194656"/>
                  <a:pt x="862424" y="194656"/>
                </a:cubicBezTo>
                <a:close/>
                <a:moveTo>
                  <a:pt x="877824" y="0"/>
                </a:moveTo>
                <a:cubicBezTo>
                  <a:pt x="1362633" y="0"/>
                  <a:pt x="1755648" y="393015"/>
                  <a:pt x="1755648" y="877824"/>
                </a:cubicBezTo>
                <a:cubicBezTo>
                  <a:pt x="1755648" y="1362633"/>
                  <a:pt x="1362633" y="1755648"/>
                  <a:pt x="877824" y="1755648"/>
                </a:cubicBezTo>
                <a:cubicBezTo>
                  <a:pt x="393015" y="1755648"/>
                  <a:pt x="0" y="1362633"/>
                  <a:pt x="0" y="877824"/>
                </a:cubicBezTo>
                <a:cubicBezTo>
                  <a:pt x="0" y="393015"/>
                  <a:pt x="393015" y="0"/>
                  <a:pt x="877824" y="0"/>
                </a:cubicBezTo>
                <a:close/>
              </a:path>
            </a:pathLst>
          </a:custGeom>
          <a:solidFill>
            <a:schemeClr val="lt1"/>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14" name="Google Shape;114;p1"/>
          <p:cNvSpPr/>
          <p:nvPr/>
        </p:nvSpPr>
        <p:spPr>
          <a:xfrm>
            <a:off x="1384945" y="2348093"/>
            <a:ext cx="2326814" cy="2326810"/>
          </a:xfrm>
          <a:custGeom>
            <a:avLst/>
            <a:gdLst/>
            <a:ahLst/>
            <a:cxnLst/>
            <a:rect l="l" t="t" r="r" b="b"/>
            <a:pathLst>
              <a:path w="1755648" h="1755648" extrusionOk="0">
                <a:moveTo>
                  <a:pt x="877824" y="1204414"/>
                </a:moveTo>
                <a:cubicBezTo>
                  <a:pt x="778386" y="1204414"/>
                  <a:pt x="697775" y="1285025"/>
                  <a:pt x="697775" y="1384463"/>
                </a:cubicBezTo>
                <a:cubicBezTo>
                  <a:pt x="697775" y="1483901"/>
                  <a:pt x="778386" y="1564512"/>
                  <a:pt x="877824" y="1564512"/>
                </a:cubicBezTo>
                <a:cubicBezTo>
                  <a:pt x="977262" y="1564512"/>
                  <a:pt x="1057873" y="1483901"/>
                  <a:pt x="1057873" y="1384463"/>
                </a:cubicBezTo>
                <a:cubicBezTo>
                  <a:pt x="1057873" y="1285025"/>
                  <a:pt x="977262" y="1204414"/>
                  <a:pt x="877824" y="1204414"/>
                </a:cubicBezTo>
                <a:close/>
                <a:moveTo>
                  <a:pt x="1318375" y="943265"/>
                </a:moveTo>
                <a:cubicBezTo>
                  <a:pt x="1218937" y="943265"/>
                  <a:pt x="1138326" y="1023876"/>
                  <a:pt x="1138326" y="1123314"/>
                </a:cubicBezTo>
                <a:cubicBezTo>
                  <a:pt x="1138326" y="1222752"/>
                  <a:pt x="1218937" y="1303363"/>
                  <a:pt x="1318375" y="1303363"/>
                </a:cubicBezTo>
                <a:cubicBezTo>
                  <a:pt x="1417813" y="1303363"/>
                  <a:pt x="1498424" y="1222752"/>
                  <a:pt x="1498424" y="1123314"/>
                </a:cubicBezTo>
                <a:cubicBezTo>
                  <a:pt x="1498424" y="1023876"/>
                  <a:pt x="1417813" y="943265"/>
                  <a:pt x="1318375" y="943265"/>
                </a:cubicBezTo>
                <a:close/>
                <a:moveTo>
                  <a:pt x="440550" y="943265"/>
                </a:moveTo>
                <a:cubicBezTo>
                  <a:pt x="341112" y="943265"/>
                  <a:pt x="260501" y="1023876"/>
                  <a:pt x="260501" y="1123314"/>
                </a:cubicBezTo>
                <a:cubicBezTo>
                  <a:pt x="260501" y="1222752"/>
                  <a:pt x="341112" y="1303363"/>
                  <a:pt x="440550" y="1303363"/>
                </a:cubicBezTo>
                <a:cubicBezTo>
                  <a:pt x="539988" y="1303363"/>
                  <a:pt x="620599" y="1222752"/>
                  <a:pt x="620599" y="1123314"/>
                </a:cubicBezTo>
                <a:cubicBezTo>
                  <a:pt x="620599" y="1023876"/>
                  <a:pt x="539988" y="943265"/>
                  <a:pt x="440550" y="943265"/>
                </a:cubicBezTo>
                <a:close/>
                <a:moveTo>
                  <a:pt x="433898" y="459916"/>
                </a:moveTo>
                <a:cubicBezTo>
                  <a:pt x="334460" y="459916"/>
                  <a:pt x="253849" y="540527"/>
                  <a:pt x="253849" y="639965"/>
                </a:cubicBezTo>
                <a:cubicBezTo>
                  <a:pt x="253849" y="739403"/>
                  <a:pt x="334460" y="820014"/>
                  <a:pt x="433898" y="820014"/>
                </a:cubicBezTo>
                <a:cubicBezTo>
                  <a:pt x="533336" y="820014"/>
                  <a:pt x="613947" y="739403"/>
                  <a:pt x="613947" y="639965"/>
                </a:cubicBezTo>
                <a:cubicBezTo>
                  <a:pt x="613947" y="540527"/>
                  <a:pt x="533336" y="459916"/>
                  <a:pt x="433898" y="459916"/>
                </a:cubicBezTo>
                <a:close/>
                <a:moveTo>
                  <a:pt x="1318375" y="432175"/>
                </a:moveTo>
                <a:cubicBezTo>
                  <a:pt x="1218937" y="432175"/>
                  <a:pt x="1138326" y="512786"/>
                  <a:pt x="1138326" y="612224"/>
                </a:cubicBezTo>
                <a:cubicBezTo>
                  <a:pt x="1138326" y="711662"/>
                  <a:pt x="1218937" y="792273"/>
                  <a:pt x="1318375" y="792273"/>
                </a:cubicBezTo>
                <a:cubicBezTo>
                  <a:pt x="1417813" y="792273"/>
                  <a:pt x="1498424" y="711662"/>
                  <a:pt x="1498424" y="612224"/>
                </a:cubicBezTo>
                <a:cubicBezTo>
                  <a:pt x="1498424" y="512786"/>
                  <a:pt x="1417813" y="432175"/>
                  <a:pt x="1318375" y="432175"/>
                </a:cubicBezTo>
                <a:close/>
                <a:moveTo>
                  <a:pt x="862424" y="194656"/>
                </a:moveTo>
                <a:cubicBezTo>
                  <a:pt x="762986" y="194656"/>
                  <a:pt x="682375" y="275267"/>
                  <a:pt x="682375" y="374705"/>
                </a:cubicBezTo>
                <a:cubicBezTo>
                  <a:pt x="682375" y="474143"/>
                  <a:pt x="762986" y="554754"/>
                  <a:pt x="862424" y="554754"/>
                </a:cubicBezTo>
                <a:cubicBezTo>
                  <a:pt x="961862" y="554754"/>
                  <a:pt x="1042473" y="474143"/>
                  <a:pt x="1042473" y="374705"/>
                </a:cubicBezTo>
                <a:cubicBezTo>
                  <a:pt x="1042473" y="275267"/>
                  <a:pt x="961862" y="194656"/>
                  <a:pt x="862424" y="194656"/>
                </a:cubicBezTo>
                <a:close/>
                <a:moveTo>
                  <a:pt x="877824" y="0"/>
                </a:moveTo>
                <a:cubicBezTo>
                  <a:pt x="1362633" y="0"/>
                  <a:pt x="1755648" y="393015"/>
                  <a:pt x="1755648" y="877824"/>
                </a:cubicBezTo>
                <a:cubicBezTo>
                  <a:pt x="1755648" y="1362633"/>
                  <a:pt x="1362633" y="1755648"/>
                  <a:pt x="877824" y="1755648"/>
                </a:cubicBezTo>
                <a:cubicBezTo>
                  <a:pt x="393015" y="1755648"/>
                  <a:pt x="0" y="1362633"/>
                  <a:pt x="0" y="877824"/>
                </a:cubicBezTo>
                <a:cubicBezTo>
                  <a:pt x="0" y="393015"/>
                  <a:pt x="393015" y="0"/>
                  <a:pt x="877824" y="0"/>
                </a:cubicBezTo>
                <a:close/>
              </a:path>
            </a:pathLst>
          </a:custGeom>
          <a:solidFill>
            <a:schemeClr val="lt1"/>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15" name="Google Shape;115;p1"/>
          <p:cNvSpPr/>
          <p:nvPr/>
        </p:nvSpPr>
        <p:spPr>
          <a:xfrm rot="-5400000">
            <a:off x="9819571" y="-848429"/>
            <a:ext cx="13716006" cy="15412854"/>
          </a:xfrm>
          <a:custGeom>
            <a:avLst/>
            <a:gdLst/>
            <a:ahLst/>
            <a:cxnLst/>
            <a:rect l="l" t="t" r="r" b="b"/>
            <a:pathLst>
              <a:path w="6858003" h="7706427" extrusionOk="0">
                <a:moveTo>
                  <a:pt x="6858003" y="2095515"/>
                </a:moveTo>
                <a:lnTo>
                  <a:pt x="6858000" y="2095515"/>
                </a:lnTo>
                <a:lnTo>
                  <a:pt x="6858000" y="7706427"/>
                </a:lnTo>
                <a:lnTo>
                  <a:pt x="0" y="7706427"/>
                </a:lnTo>
                <a:lnTo>
                  <a:pt x="0" y="2095515"/>
                </a:lnTo>
                <a:lnTo>
                  <a:pt x="2" y="2095515"/>
                </a:lnTo>
                <a:lnTo>
                  <a:pt x="3112709" y="0"/>
                </a:lnTo>
                <a:lnTo>
                  <a:pt x="4411723" y="0"/>
                </a:lnTo>
                <a:close/>
              </a:path>
            </a:pathLst>
          </a:custGeom>
          <a:solidFill>
            <a:schemeClr val="lt1"/>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16" name="Google Shape;116;p1"/>
          <p:cNvSpPr/>
          <p:nvPr/>
        </p:nvSpPr>
        <p:spPr>
          <a:xfrm rot="-5400000">
            <a:off x="7142846" y="5598272"/>
            <a:ext cx="2584472" cy="1074056"/>
          </a:xfrm>
          <a:prstGeom prst="trapezoid">
            <a:avLst>
              <a:gd name="adj" fmla="val 60135"/>
            </a:avLst>
          </a:prstGeom>
          <a:solidFill>
            <a:srgbClr val="1F2C35"/>
          </a:solidFill>
          <a:ln>
            <a:noFill/>
          </a:ln>
        </p:spPr>
        <p:txBody>
          <a:bodyPr spcFirstLastPara="1" wrap="square" lIns="182850" tIns="91400" rIns="182850" bIns="91400" anchor="ctr" anchorCtr="0">
            <a:noAutofit/>
          </a:bodyPr>
          <a:lstStyle/>
          <a:p>
            <a:pPr defTabSz="1828800" hangingPunct="1">
              <a:buClr>
                <a:srgbClr val="000000"/>
              </a:buClr>
            </a:pPr>
            <a:endParaRPr sz="3600">
              <a:solidFill>
                <a:srgbClr val="FFFFFF"/>
              </a:solidFill>
              <a:latin typeface="Calibri"/>
              <a:ea typeface="Calibri"/>
              <a:cs typeface="Calibri"/>
              <a:sym typeface="Calibri"/>
            </a:endParaRPr>
          </a:p>
        </p:txBody>
      </p:sp>
      <p:sp>
        <p:nvSpPr>
          <p:cNvPr id="119" name="Google Shape;119;p1"/>
          <p:cNvSpPr/>
          <p:nvPr/>
        </p:nvSpPr>
        <p:spPr>
          <a:xfrm rot="-5400000">
            <a:off x="9847078" y="-907663"/>
            <a:ext cx="13716006" cy="15531320"/>
          </a:xfrm>
          <a:custGeom>
            <a:avLst/>
            <a:gdLst/>
            <a:ahLst/>
            <a:cxnLst/>
            <a:rect l="l" t="t" r="r" b="b"/>
            <a:pathLst>
              <a:path w="6858003" h="7706427" extrusionOk="0">
                <a:moveTo>
                  <a:pt x="6858003" y="2095515"/>
                </a:moveTo>
                <a:lnTo>
                  <a:pt x="6858000" y="2095515"/>
                </a:lnTo>
                <a:lnTo>
                  <a:pt x="6858000" y="7706427"/>
                </a:lnTo>
                <a:lnTo>
                  <a:pt x="0" y="7706427"/>
                </a:lnTo>
                <a:lnTo>
                  <a:pt x="0" y="2095515"/>
                </a:lnTo>
                <a:lnTo>
                  <a:pt x="2" y="2095515"/>
                </a:lnTo>
                <a:lnTo>
                  <a:pt x="3112709" y="0"/>
                </a:lnTo>
                <a:lnTo>
                  <a:pt x="4411723" y="0"/>
                </a:lnTo>
                <a:close/>
              </a:path>
            </a:pathLst>
          </a:custGeom>
          <a:blipFill rotWithShape="0">
            <a:blip r:embed="rId3">
              <a:alphaModFix/>
            </a:blip>
            <a:stretch>
              <a:fillRect/>
            </a:stretch>
          </a:blipFill>
          <a:ln>
            <a:noFill/>
          </a:ln>
        </p:spPr>
        <p:txBody>
          <a:bodyPr spcFirstLastPara="1" wrap="square" lIns="182850" tIns="91400" rIns="182850" bIns="91400" anchor="ctr" anchorCtr="0">
            <a:noAutofit/>
          </a:bodyPr>
          <a:lstStyle/>
          <a:p>
            <a:pPr defTabSz="1828800" hangingPunct="1">
              <a:buClr>
                <a:srgbClr val="000000"/>
              </a:buClr>
            </a:pPr>
            <a:endParaRPr sz="3600" dirty="0">
              <a:solidFill>
                <a:srgbClr val="FFFF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5A953A5-EDE4-90A8-5676-EFABC1D49F17}"/>
              </a:ext>
            </a:extLst>
          </p:cNvPr>
          <p:cNvPicPr>
            <a:picLocks noChangeAspect="1"/>
          </p:cNvPicPr>
          <p:nvPr/>
        </p:nvPicPr>
        <p:blipFill>
          <a:blip r:embed="rId4"/>
          <a:stretch>
            <a:fillRect/>
          </a:stretch>
        </p:blipFill>
        <p:spPr>
          <a:xfrm>
            <a:off x="9479108" y="4742658"/>
            <a:ext cx="14694241" cy="2785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 descr="Image">
            <a:extLst>
              <a:ext uri="{FF2B5EF4-FFF2-40B4-BE49-F238E27FC236}">
                <a16:creationId xmlns:a16="http://schemas.microsoft.com/office/drawing/2014/main" id="{3B176639-E798-4272-EEED-5D40EF1FA763}"/>
              </a:ext>
            </a:extLst>
          </p:cNvPr>
          <p:cNvPicPr>
            <a:picLocks noChangeAspect="1"/>
          </p:cNvPicPr>
          <p:nvPr/>
        </p:nvPicPr>
        <p:blipFill>
          <a:blip r:embed="rId5"/>
          <a:stretch>
            <a:fillRect/>
          </a:stretch>
        </p:blipFill>
        <p:spPr>
          <a:xfrm>
            <a:off x="19000547" y="173086"/>
            <a:ext cx="5194301" cy="2006601"/>
          </a:xfrm>
          <a:prstGeom prst="rect">
            <a:avLst/>
          </a:prstGeom>
          <a:ln w="12700">
            <a:miter lim="400000"/>
          </a:ln>
        </p:spPr>
      </p:pic>
      <p:pic>
        <p:nvPicPr>
          <p:cNvPr id="8" name="Picture 7">
            <a:extLst>
              <a:ext uri="{FF2B5EF4-FFF2-40B4-BE49-F238E27FC236}">
                <a16:creationId xmlns:a16="http://schemas.microsoft.com/office/drawing/2014/main" id="{9A1BAC8D-6A4D-3379-91F6-51843ACF70EC}"/>
              </a:ext>
            </a:extLst>
          </p:cNvPr>
          <p:cNvPicPr>
            <a:picLocks noChangeAspect="1"/>
          </p:cNvPicPr>
          <p:nvPr/>
        </p:nvPicPr>
        <p:blipFill>
          <a:blip r:embed="rId6">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Lst>
          </a:blip>
          <a:stretch>
            <a:fillRect/>
          </a:stretch>
        </p:blipFill>
        <p:spPr>
          <a:xfrm>
            <a:off x="6951036" y="11742866"/>
            <a:ext cx="5447394" cy="200660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0B9083-46DC-BB2B-C46C-08CA3E3B8098}"/>
              </a:ext>
            </a:extLst>
          </p:cNvPr>
          <p:cNvPicPr>
            <a:picLocks noChangeAspect="1"/>
          </p:cNvPicPr>
          <p:nvPr/>
        </p:nvPicPr>
        <p:blipFill>
          <a:blip r:embed="rId8"/>
          <a:stretch>
            <a:fillRect/>
          </a:stretch>
        </p:blipFill>
        <p:spPr>
          <a:xfrm>
            <a:off x="18397209" y="6561965"/>
            <a:ext cx="5986791" cy="12802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3000" fill="hold"/>
                                        <p:tgtEl>
                                          <p:spTgt spid="113"/>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114"/>
                                        </p:tgtEl>
                                        <p:attrNameLst>
                                          <p:attrName>r</p:attrName>
                                        </p:attrNameLst>
                                      </p:cBhvr>
                                    </p:animRot>
                                  </p:childTnLst>
                                </p:cTn>
                              </p:par>
                              <p:par>
                                <p:cTn id="9" presetID="10" presetClass="entr" presetSubtype="0" fill="hold" nodeType="withEffect">
                                  <p:stCondLst>
                                    <p:cond delay="50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500"/>
                                        <p:tgtEl>
                                          <p:spTgt spid="1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7D222F-E8FD-9FDA-1469-F8ED05DE6CEB}"/>
              </a:ext>
            </a:extLst>
          </p:cNvPr>
          <p:cNvSpPr>
            <a:spLocks noGrp="1"/>
          </p:cNvSpPr>
          <p:nvPr>
            <p:ph type="body" sz="half" idx="1"/>
          </p:nvPr>
        </p:nvSpPr>
        <p:spPr>
          <a:xfrm>
            <a:off x="1206500" y="579120"/>
            <a:ext cx="10558780" cy="10302240"/>
          </a:xfrm>
        </p:spPr>
        <p:txBody>
          <a:bodyPr>
            <a:normAutofit/>
          </a:bodyPr>
          <a:lstStyle/>
          <a:p>
            <a:r>
              <a:rPr lang="en-US" b="0" i="0" dirty="0">
                <a:solidFill>
                  <a:srgbClr val="374151"/>
                </a:solidFill>
                <a:effectLst/>
                <a:latin typeface="Times New Roman" panose="02020603050405020304" pitchFamily="18" charset="0"/>
                <a:cs typeface="Times New Roman" panose="02020603050405020304" pitchFamily="18" charset="0"/>
              </a:rPr>
              <a:t>Using cosine similarity as a measure of similarity in a movie recommendation system using machine learning with content filtering is a common approach, and on its own may not necessarily contribute significantly to the originality of the project. However, there are other factors that could potentially contribute to the originality of your project, such as the specific data sources and features used as input, the evaluation metrics and results achieved, and any novel or innovative machine learning approaches or techniques that you have employed.</a:t>
            </a:r>
            <a:endParaRPr lang="en-US"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58FFB7C-59C3-07EC-E256-8D9584555013}"/>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12618720" y="2407920"/>
            <a:ext cx="10985500" cy="80162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a:extLst>
              <a:ext uri="{FF2B5EF4-FFF2-40B4-BE49-F238E27FC236}">
                <a16:creationId xmlns:a16="http://schemas.microsoft.com/office/drawing/2014/main" id="{A6F324F3-8DDB-6B63-B46F-4AEF49E615B9}"/>
              </a:ext>
            </a:extLst>
          </p:cNvPr>
          <p:cNvPicPr>
            <a:picLocks noChangeAspect="1"/>
          </p:cNvPicPr>
          <p:nvPr/>
        </p:nvPicPr>
        <p:blipFill>
          <a:blip r:embed="rId4"/>
          <a:stretch>
            <a:fillRect/>
          </a:stretch>
        </p:blipFill>
        <p:spPr>
          <a:xfrm>
            <a:off x="0" y="12496841"/>
            <a:ext cx="24384000" cy="1219159"/>
          </a:xfrm>
          <a:prstGeom prst="rect">
            <a:avLst/>
          </a:prstGeom>
        </p:spPr>
      </p:pic>
    </p:spTree>
    <p:extLst>
      <p:ext uri="{BB962C8B-B14F-4D97-AF65-F5344CB8AC3E}">
        <p14:creationId xmlns:p14="http://schemas.microsoft.com/office/powerpoint/2010/main" val="148579092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3286-8DF5-4DEB-EDDF-AE14E4AF696E}"/>
              </a:ext>
            </a:extLst>
          </p:cNvPr>
          <p:cNvSpPr>
            <a:spLocks noGrp="1"/>
          </p:cNvSpPr>
          <p:nvPr>
            <p:ph type="title"/>
          </p:nvPr>
        </p:nvSpPr>
        <p:spPr>
          <a:xfrm>
            <a:off x="1206500" y="1079500"/>
            <a:ext cx="21971000" cy="1084580"/>
          </a:xfrm>
        </p:spPr>
        <p:txBody>
          <a:bodyPr>
            <a:normAutofit fontScale="90000"/>
          </a:bodyPr>
          <a:lstStyle/>
          <a:p>
            <a:r>
              <a:rPr lang="en-US" dirty="0"/>
              <a:t>Novelty</a:t>
            </a:r>
            <a:br>
              <a:rPr lang="en-US" dirty="0"/>
            </a:br>
            <a:endParaRPr lang="en-US" dirty="0"/>
          </a:p>
        </p:txBody>
      </p:sp>
      <p:sp>
        <p:nvSpPr>
          <p:cNvPr id="4" name="Text Placeholder 3">
            <a:extLst>
              <a:ext uri="{FF2B5EF4-FFF2-40B4-BE49-F238E27FC236}">
                <a16:creationId xmlns:a16="http://schemas.microsoft.com/office/drawing/2014/main" id="{E4ED4FB6-C95B-2E66-317A-4814E974C3E4}"/>
              </a:ext>
            </a:extLst>
          </p:cNvPr>
          <p:cNvSpPr>
            <a:spLocks noGrp="1"/>
          </p:cNvSpPr>
          <p:nvPr>
            <p:ph type="body" idx="1"/>
          </p:nvPr>
        </p:nvSpPr>
        <p:spPr>
          <a:xfrm>
            <a:off x="1206500" y="2164080"/>
            <a:ext cx="21971000" cy="11551920"/>
          </a:xfrm>
        </p:spPr>
        <p:txBody>
          <a:bodyPr>
            <a:normAutofit fontScale="62500" lnSpcReduction="20000"/>
          </a:bodyPr>
          <a:lstStyle/>
          <a:p>
            <a:r>
              <a:rPr lang="en-US" sz="7000" dirty="0">
                <a:latin typeface="Times New Roman" panose="02020603050405020304" pitchFamily="18" charset="0"/>
                <a:cs typeface="Times New Roman" panose="02020603050405020304" pitchFamily="18" charset="0"/>
              </a:rPr>
              <a:t>We are </a:t>
            </a:r>
            <a:r>
              <a:rPr lang="en-US" sz="7000" dirty="0" err="1">
                <a:latin typeface="Times New Roman" panose="02020603050405020304" pitchFamily="18" charset="0"/>
                <a:cs typeface="Times New Roman" panose="02020603050405020304" pitchFamily="18" charset="0"/>
              </a:rPr>
              <a:t>extreamily</a:t>
            </a:r>
            <a:r>
              <a:rPr lang="en-US" sz="7000" dirty="0">
                <a:latin typeface="Times New Roman" panose="02020603050405020304" pitchFamily="18" charset="0"/>
                <a:cs typeface="Times New Roman" panose="02020603050405020304" pitchFamily="18" charset="0"/>
              </a:rPr>
              <a:t> code is implementing a basic movie recommendation system using a content filtering approach. Content filtering is a method of recommending items to users based on the preferences of other users who have similar tastes.</a:t>
            </a:r>
          </a:p>
          <a:p>
            <a:r>
              <a:rPr lang="en-US" sz="7000" dirty="0">
                <a:latin typeface="Times New Roman" panose="02020603050405020304" pitchFamily="18" charset="0"/>
                <a:cs typeface="Times New Roman" panose="02020603050405020304" pitchFamily="18" charset="0"/>
              </a:rPr>
              <a:t>Some key points about this code are:</a:t>
            </a:r>
          </a:p>
          <a:p>
            <a:r>
              <a:rPr lang="en-US" sz="7000" dirty="0">
                <a:latin typeface="Times New Roman" panose="02020603050405020304" pitchFamily="18" charset="0"/>
                <a:cs typeface="Times New Roman" panose="02020603050405020304" pitchFamily="18" charset="0"/>
              </a:rPr>
              <a:t>1.	It uses a pre-computed similarity matrix to determine the similarity between movies. This matrix is likely based on user ratings or some other measure of movie similarity.</a:t>
            </a:r>
          </a:p>
          <a:p>
            <a:r>
              <a:rPr lang="en-US" sz="7000" dirty="0">
                <a:latin typeface="Times New Roman" panose="02020603050405020304" pitchFamily="18" charset="0"/>
                <a:cs typeface="Times New Roman" panose="02020603050405020304" pitchFamily="18" charset="0"/>
              </a:rPr>
              <a:t>2.	It fetches poster images for the recommended movies from The Movie DB API using movie IDs. This adds an visual element to the recommendations and makes them more appealing to the user.</a:t>
            </a:r>
          </a:p>
          <a:p>
            <a:r>
              <a:rPr lang="en-US" sz="7000" dirty="0">
                <a:latin typeface="Times New Roman" panose="02020603050405020304" pitchFamily="18" charset="0"/>
                <a:cs typeface="Times New Roman" panose="02020603050405020304" pitchFamily="18" charset="0"/>
              </a:rPr>
              <a:t>3.	It uses the </a:t>
            </a:r>
            <a:r>
              <a:rPr lang="en-US" sz="7000" dirty="0" err="1">
                <a:latin typeface="Times New Roman" panose="02020603050405020304" pitchFamily="18" charset="0"/>
                <a:cs typeface="Times New Roman" panose="02020603050405020304" pitchFamily="18" charset="0"/>
              </a:rPr>
              <a:t>Streamlit</a:t>
            </a:r>
            <a:r>
              <a:rPr lang="en-US" sz="7000" dirty="0">
                <a:latin typeface="Times New Roman" panose="02020603050405020304" pitchFamily="18" charset="0"/>
                <a:cs typeface="Times New Roman" panose="02020603050405020304" pitchFamily="18" charset="0"/>
              </a:rPr>
              <a:t> library to build a user interface for the recommendation system. </a:t>
            </a:r>
            <a:r>
              <a:rPr lang="en-US" sz="7000" dirty="0" err="1">
                <a:latin typeface="Times New Roman" panose="02020603050405020304" pitchFamily="18" charset="0"/>
                <a:cs typeface="Times New Roman" panose="02020603050405020304" pitchFamily="18" charset="0"/>
              </a:rPr>
              <a:t>Streamlit</a:t>
            </a:r>
            <a:r>
              <a:rPr lang="en-US" sz="7000" dirty="0">
                <a:latin typeface="Times New Roman" panose="02020603050405020304" pitchFamily="18" charset="0"/>
                <a:cs typeface="Times New Roman" panose="02020603050405020304" pitchFamily="18" charset="0"/>
              </a:rPr>
              <a:t> is a framework for building interactive, web-based apps in Python. It allows the developer to create a simple interface for the app using a combination of simple functions and Python code.</a:t>
            </a:r>
          </a:p>
          <a:p>
            <a:r>
              <a:rPr lang="en-US" sz="7000" dirty="0">
                <a:latin typeface="Times New Roman" panose="02020603050405020304" pitchFamily="18" charset="0"/>
                <a:cs typeface="Times New Roman" panose="02020603050405020304" pitchFamily="18" charset="0"/>
              </a:rPr>
              <a:t>4.	It includes a loading spinner and accompanying messages to give the impression that the app is working on generating the recommendations. This can improve the user experience by letting the user know that the app is still running and the recommendations are on their way.</a:t>
            </a:r>
          </a:p>
          <a:p>
            <a:r>
              <a:rPr lang="en-US" sz="7000" dirty="0">
                <a:solidFill>
                  <a:srgbClr val="FF0000"/>
                </a:solidFill>
                <a:latin typeface="Times New Roman" panose="02020603050405020304" pitchFamily="18" charset="0"/>
                <a:cs typeface="Times New Roman" panose="02020603050405020304" pitchFamily="18" charset="0"/>
              </a:rPr>
              <a:t>Overall, our code appears to be a well-implemented example of a movie recommendation system using content filtering. It includes several features that make it more user-friendly and visually appealing.</a:t>
            </a:r>
          </a:p>
          <a:p>
            <a:endParaRPr lang="en-US" dirty="0"/>
          </a:p>
          <a:p>
            <a:endParaRPr lang="en-US" dirty="0"/>
          </a:p>
        </p:txBody>
      </p:sp>
    </p:spTree>
    <p:extLst>
      <p:ext uri="{BB962C8B-B14F-4D97-AF65-F5344CB8AC3E}">
        <p14:creationId xmlns:p14="http://schemas.microsoft.com/office/powerpoint/2010/main" val="206721719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3E3F-E7F5-6EAB-D86C-AADA3D75EF3A}"/>
              </a:ext>
            </a:extLst>
          </p:cNvPr>
          <p:cNvSpPr>
            <a:spLocks noGrp="1"/>
          </p:cNvSpPr>
          <p:nvPr>
            <p:ph type="title"/>
          </p:nvPr>
        </p:nvSpPr>
        <p:spPr>
          <a:xfrm>
            <a:off x="1206500" y="1079500"/>
            <a:ext cx="21971000" cy="934780"/>
          </a:xfrm>
        </p:spPr>
        <p:txBody>
          <a:bodyPr>
            <a:normAutofit fontScale="90000"/>
          </a:bodyPr>
          <a:lstStyle/>
          <a:p>
            <a:r>
              <a:rPr lang="en-US" dirty="0"/>
              <a:t>Novelty</a:t>
            </a:r>
          </a:p>
        </p:txBody>
      </p:sp>
      <p:sp>
        <p:nvSpPr>
          <p:cNvPr id="4" name="Text Placeholder 3">
            <a:extLst>
              <a:ext uri="{FF2B5EF4-FFF2-40B4-BE49-F238E27FC236}">
                <a16:creationId xmlns:a16="http://schemas.microsoft.com/office/drawing/2014/main" id="{A2C7DE93-3763-94F9-37CA-7029514030D0}"/>
              </a:ext>
            </a:extLst>
          </p:cNvPr>
          <p:cNvSpPr>
            <a:spLocks noGrp="1"/>
          </p:cNvSpPr>
          <p:nvPr>
            <p:ph type="body" idx="1"/>
          </p:nvPr>
        </p:nvSpPr>
        <p:spPr>
          <a:xfrm>
            <a:off x="1206500" y="2014280"/>
            <a:ext cx="21971000" cy="11457880"/>
          </a:xfrm>
        </p:spPr>
        <p:txBody>
          <a:bodyPr>
            <a:normAutofit fontScale="77500" lnSpcReduction="20000"/>
          </a:bodyPr>
          <a:lstStyle/>
          <a:p>
            <a:pPr algn="l"/>
            <a:r>
              <a:rPr lang="en-US" sz="6200" dirty="0">
                <a:solidFill>
                  <a:srgbClr val="374151"/>
                </a:solidFill>
                <a:latin typeface="Times New Roman" panose="02020603050405020304" pitchFamily="18" charset="0"/>
                <a:cs typeface="Times New Roman" panose="02020603050405020304" pitchFamily="18" charset="0"/>
              </a:rPr>
              <a:t>H</a:t>
            </a:r>
            <a:r>
              <a:rPr lang="en-US" sz="6200" b="0" i="0" dirty="0">
                <a:solidFill>
                  <a:srgbClr val="374151"/>
                </a:solidFill>
                <a:effectLst/>
                <a:latin typeface="Times New Roman" panose="02020603050405020304" pitchFamily="18" charset="0"/>
                <a:cs typeface="Times New Roman" panose="02020603050405020304" pitchFamily="18" charset="0"/>
              </a:rPr>
              <a:t>ere are a we are mentioned few potential ways in which these codes could be unique or innovative:</a:t>
            </a:r>
          </a:p>
          <a:p>
            <a:pPr algn="l">
              <a:buFont typeface="+mj-lt"/>
              <a:buAutoNum type="arabicPeriod"/>
            </a:pPr>
            <a:r>
              <a:rPr lang="en-US" sz="6200" b="0" i="0" dirty="0">
                <a:solidFill>
                  <a:srgbClr val="374151"/>
                </a:solidFill>
                <a:effectLst/>
                <a:latin typeface="Times New Roman" panose="02020603050405020304" pitchFamily="18" charset="0"/>
                <a:cs typeface="Times New Roman" panose="02020603050405020304" pitchFamily="18" charset="0"/>
              </a:rPr>
              <a:t>Content-based recommendation system: The second code appears to be implementing a content-based recommendation system, which generates recommendations based on the attributes or characteristics of the items themselves, rather than the preferences of other users. The specific approach taken to implement the content-based recommendation system in this code may be unique or innovative. For example, the way in which movie metadata is used to determine the similarity between movies or the specific features that are used to represent the movies could be novel.</a:t>
            </a:r>
          </a:p>
          <a:p>
            <a:pPr algn="l">
              <a:buFont typeface="+mj-lt"/>
              <a:buAutoNum type="arabicPeriod"/>
            </a:pPr>
            <a:r>
              <a:rPr lang="en-US" sz="6200" b="0" i="0" dirty="0">
                <a:solidFill>
                  <a:srgbClr val="374151"/>
                </a:solidFill>
                <a:effectLst/>
                <a:latin typeface="Times New Roman" panose="02020603050405020304" pitchFamily="18" charset="0"/>
                <a:cs typeface="Times New Roman" panose="02020603050405020304" pitchFamily="18" charset="0"/>
              </a:rPr>
              <a:t>Use of natural language processing techniques: The second code uses the Porter stemmer to stem the words in the '</a:t>
            </a:r>
            <a:r>
              <a:rPr lang="en-US" sz="6200" b="0" i="0" dirty="0">
                <a:solidFill>
                  <a:schemeClr val="accent5">
                    <a:lumMod val="75000"/>
                  </a:schemeClr>
                </a:solidFill>
                <a:effectLst/>
                <a:latin typeface="Times New Roman" panose="02020603050405020304" pitchFamily="18" charset="0"/>
                <a:cs typeface="Times New Roman" panose="02020603050405020304" pitchFamily="18" charset="0"/>
              </a:rPr>
              <a:t>tags' </a:t>
            </a:r>
            <a:r>
              <a:rPr lang="en-US" sz="6200" b="0" i="0" dirty="0">
                <a:solidFill>
                  <a:srgbClr val="374151"/>
                </a:solidFill>
                <a:effectLst/>
                <a:latin typeface="Times New Roman" panose="02020603050405020304" pitchFamily="18" charset="0"/>
                <a:cs typeface="Times New Roman" panose="02020603050405020304" pitchFamily="18" charset="0"/>
              </a:rPr>
              <a:t>column, which is a common natural language processing technique. The specific way in which the Porter stemmer is used in this code may be unique or innovative.</a:t>
            </a:r>
          </a:p>
          <a:p>
            <a:pPr algn="l">
              <a:buFont typeface="+mj-lt"/>
              <a:buAutoNum type="arabicPeriod"/>
            </a:pPr>
            <a:r>
              <a:rPr lang="en-US" sz="6200" b="0" i="0" dirty="0">
                <a:solidFill>
                  <a:srgbClr val="374151"/>
                </a:solidFill>
                <a:effectLst/>
                <a:latin typeface="Times New Roman" panose="02020603050405020304" pitchFamily="18" charset="0"/>
                <a:cs typeface="Times New Roman" panose="02020603050405020304" pitchFamily="18" charset="0"/>
              </a:rPr>
              <a:t>Use of machine learning techniques: The second code uses the </a:t>
            </a:r>
            <a:r>
              <a:rPr lang="en-US" sz="6200" b="0" i="0" dirty="0" err="1">
                <a:solidFill>
                  <a:schemeClr val="accent5">
                    <a:lumMod val="75000"/>
                  </a:schemeClr>
                </a:solidFill>
                <a:effectLst/>
                <a:latin typeface="Times New Roman" panose="02020603050405020304" pitchFamily="18" charset="0"/>
                <a:cs typeface="Times New Roman" panose="02020603050405020304" pitchFamily="18" charset="0"/>
              </a:rPr>
              <a:t>TfidfVectorizer</a:t>
            </a:r>
            <a:r>
              <a:rPr lang="en-US" sz="6200" b="0" i="0" dirty="0">
                <a:solidFill>
                  <a:srgbClr val="374151"/>
                </a:solidFill>
                <a:effectLst/>
                <a:latin typeface="Times New Roman" panose="02020603050405020304" pitchFamily="18" charset="0"/>
                <a:cs typeface="Times New Roman" panose="02020603050405020304" pitchFamily="18" charset="0"/>
              </a:rPr>
              <a:t> from the scikit-learn library and the </a:t>
            </a:r>
            <a:r>
              <a:rPr lang="en-US" sz="6200" b="0" i="0" dirty="0" err="1">
                <a:solidFill>
                  <a:srgbClr val="FF0000"/>
                </a:solidFill>
                <a:effectLst/>
                <a:latin typeface="Times New Roman" panose="02020603050405020304" pitchFamily="18" charset="0"/>
                <a:cs typeface="Times New Roman" panose="02020603050405020304" pitchFamily="18" charset="0"/>
              </a:rPr>
              <a:t>cosine_similarity</a:t>
            </a:r>
            <a:r>
              <a:rPr lang="en-US" sz="6200" b="0" i="0" dirty="0">
                <a:solidFill>
                  <a:srgbClr val="FF0000"/>
                </a:solidFill>
                <a:effectLst/>
                <a:latin typeface="Times New Roman" panose="02020603050405020304" pitchFamily="18" charset="0"/>
                <a:cs typeface="Times New Roman" panose="02020603050405020304" pitchFamily="18" charset="0"/>
              </a:rPr>
              <a:t> </a:t>
            </a:r>
            <a:r>
              <a:rPr lang="en-US" sz="6200" b="0" i="0" dirty="0">
                <a:solidFill>
                  <a:srgbClr val="374151"/>
                </a:solidFill>
                <a:effectLst/>
                <a:latin typeface="Times New Roman" panose="02020603050405020304" pitchFamily="18" charset="0"/>
                <a:cs typeface="Times New Roman" panose="02020603050405020304" pitchFamily="18" charset="0"/>
              </a:rPr>
              <a:t>function to compute the similarity between movies. These are common machine learning techniques that are often used in recommendation systems. </a:t>
            </a:r>
            <a:r>
              <a:rPr lang="en-US" sz="6200" b="0" i="0" dirty="0">
                <a:solidFill>
                  <a:schemeClr val="accent5">
                    <a:lumMod val="75000"/>
                  </a:schemeClr>
                </a:solidFill>
                <a:effectLst/>
                <a:latin typeface="Times New Roman" panose="02020603050405020304" pitchFamily="18" charset="0"/>
                <a:cs typeface="Times New Roman" panose="02020603050405020304" pitchFamily="18" charset="0"/>
              </a:rPr>
              <a:t>However, the specific way in which these techniques are applied in this code may be unique or innovative when comparing with other </a:t>
            </a:r>
            <a:r>
              <a:rPr lang="en-US" sz="6200" b="0" i="0" dirty="0" err="1">
                <a:solidFill>
                  <a:schemeClr val="accent5">
                    <a:lumMod val="75000"/>
                  </a:schemeClr>
                </a:solidFill>
                <a:effectLst/>
                <a:latin typeface="Times New Roman" panose="02020603050405020304" pitchFamily="18" charset="0"/>
                <a:cs typeface="Times New Roman" panose="02020603050405020304" pitchFamily="18" charset="0"/>
              </a:rPr>
              <a:t>recimmendations</a:t>
            </a:r>
            <a:r>
              <a:rPr lang="en-US" sz="6200" b="0" i="0" dirty="0">
                <a:solidFill>
                  <a:schemeClr val="accent5">
                    <a:lumMod val="75000"/>
                  </a:schemeClr>
                </a:solidFill>
                <a:effectLst/>
                <a:latin typeface="Times New Roman" panose="02020603050405020304" pitchFamily="18" charset="0"/>
                <a:cs typeface="Times New Roman" panose="02020603050405020304" pitchFamily="18" charset="0"/>
              </a:rPr>
              <a:t>.</a:t>
            </a:r>
            <a:endParaRPr lang="en-US" dirty="0"/>
          </a:p>
        </p:txBody>
      </p:sp>
    </p:spTree>
    <p:extLst>
      <p:ext uri="{BB962C8B-B14F-4D97-AF65-F5344CB8AC3E}">
        <p14:creationId xmlns:p14="http://schemas.microsoft.com/office/powerpoint/2010/main" val="2664367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F37C2-3DCB-A1B6-E611-FB8F5247C890}"/>
              </a:ext>
            </a:extLst>
          </p:cNvPr>
          <p:cNvSpPr>
            <a:spLocks noGrp="1"/>
          </p:cNvSpPr>
          <p:nvPr>
            <p:ph type="title"/>
          </p:nvPr>
        </p:nvSpPr>
        <p:spPr>
          <a:xfrm>
            <a:off x="1206500" y="1211484"/>
            <a:ext cx="21971000" cy="2096258"/>
          </a:xfrm>
        </p:spPr>
        <p:txBody>
          <a:bodyPr/>
          <a:lstStyle/>
          <a:p>
            <a:r>
              <a:rPr lang="en-US" dirty="0"/>
              <a:t>Novelty(</a:t>
            </a:r>
            <a:r>
              <a:rPr lang="en-US" dirty="0" err="1"/>
              <a:t>Stremlit</a:t>
            </a:r>
            <a:r>
              <a:rPr lang="en-US" dirty="0"/>
              <a:t>) </a:t>
            </a:r>
          </a:p>
        </p:txBody>
      </p:sp>
      <p:sp>
        <p:nvSpPr>
          <p:cNvPr id="4" name="Text Placeholder 3">
            <a:extLst>
              <a:ext uri="{FF2B5EF4-FFF2-40B4-BE49-F238E27FC236}">
                <a16:creationId xmlns:a16="http://schemas.microsoft.com/office/drawing/2014/main" id="{EA154F3F-1DD0-8373-909C-7C4E1E492D67}"/>
              </a:ext>
            </a:extLst>
          </p:cNvPr>
          <p:cNvSpPr>
            <a:spLocks noGrp="1"/>
          </p:cNvSpPr>
          <p:nvPr>
            <p:ph type="body" idx="1"/>
          </p:nvPr>
        </p:nvSpPr>
        <p:spPr>
          <a:xfrm>
            <a:off x="1206500" y="2377440"/>
            <a:ext cx="21971000" cy="10127076"/>
          </a:xfrm>
        </p:spPr>
        <p:txBody>
          <a:bodyPr/>
          <a:lstStyle/>
          <a:p>
            <a:pPr algn="l">
              <a:buFont typeface="+mj-lt"/>
              <a:buAutoNum type="arabicPeriod"/>
            </a:pPr>
            <a:r>
              <a:rPr lang="en-US" b="0" i="0" dirty="0">
                <a:solidFill>
                  <a:srgbClr val="374151"/>
                </a:solidFill>
                <a:effectLst/>
                <a:latin typeface="Söhne"/>
              </a:rPr>
              <a:t>The use of The Movie DB API: Fetching poster images for the recommended movies using an API can add a visual element to the recommendations and make them more appealing to the user. It is possible that other movie recommendation websites may not use an API in this way or may use a different API.</a:t>
            </a:r>
          </a:p>
          <a:p>
            <a:pPr algn="l">
              <a:buFont typeface="+mj-lt"/>
              <a:buAutoNum type="arabicPeriod"/>
            </a:pPr>
            <a:r>
              <a:rPr lang="en-US" b="0" i="0" dirty="0">
                <a:solidFill>
                  <a:srgbClr val="FF0000"/>
                </a:solidFill>
                <a:effectLst/>
                <a:latin typeface="Söhne"/>
              </a:rPr>
              <a:t>The user interface built with </a:t>
            </a:r>
            <a:r>
              <a:rPr lang="en-US" b="0" i="0" dirty="0" err="1">
                <a:solidFill>
                  <a:srgbClr val="FF0000"/>
                </a:solidFill>
                <a:effectLst/>
                <a:latin typeface="Söhne"/>
              </a:rPr>
              <a:t>Streamlit</a:t>
            </a:r>
            <a:r>
              <a:rPr lang="en-US" b="0" i="0" dirty="0">
                <a:solidFill>
                  <a:srgbClr val="FF0000"/>
                </a:solidFill>
                <a:effectLst/>
                <a:latin typeface="Söhne"/>
              </a:rPr>
              <a:t>: </a:t>
            </a:r>
            <a:r>
              <a:rPr lang="en-US" b="0" i="0" dirty="0">
                <a:solidFill>
                  <a:srgbClr val="374151"/>
                </a:solidFill>
                <a:effectLst/>
                <a:latin typeface="Söhne"/>
              </a:rPr>
              <a:t>Using </a:t>
            </a:r>
            <a:r>
              <a:rPr lang="en-US" b="0" i="0" dirty="0" err="1">
                <a:solidFill>
                  <a:srgbClr val="374151"/>
                </a:solidFill>
                <a:effectLst/>
                <a:latin typeface="Söhne"/>
              </a:rPr>
              <a:t>Streamlit</a:t>
            </a:r>
            <a:r>
              <a:rPr lang="en-US" b="0" i="0" dirty="0">
                <a:solidFill>
                  <a:srgbClr val="374151"/>
                </a:solidFill>
                <a:effectLst/>
                <a:latin typeface="Söhne"/>
              </a:rPr>
              <a:t> to build the user interface for the app may be a unique approach compared to other movie recommendation websites. </a:t>
            </a:r>
            <a:r>
              <a:rPr lang="en-US" b="0" i="0" dirty="0">
                <a:solidFill>
                  <a:srgbClr val="FF0000"/>
                </a:solidFill>
                <a:effectLst/>
                <a:latin typeface="Söhne"/>
              </a:rPr>
              <a:t>Other websites may use different frameworks or technologies to build their interfaces</a:t>
            </a:r>
            <a:r>
              <a:rPr lang="en-US" b="0" i="0" dirty="0">
                <a:solidFill>
                  <a:srgbClr val="374151"/>
                </a:solidFill>
                <a:effectLst/>
                <a:latin typeface="Söhne"/>
              </a:rPr>
              <a:t>.</a:t>
            </a:r>
          </a:p>
          <a:p>
            <a:endParaRPr lang="en-US" dirty="0"/>
          </a:p>
        </p:txBody>
      </p:sp>
      <p:pic>
        <p:nvPicPr>
          <p:cNvPr id="6" name="Picture 5">
            <a:extLst>
              <a:ext uri="{FF2B5EF4-FFF2-40B4-BE49-F238E27FC236}">
                <a16:creationId xmlns:a16="http://schemas.microsoft.com/office/drawing/2014/main" id="{DF8E0DC0-8011-78A8-C8E9-D7E213BF814B}"/>
              </a:ext>
            </a:extLst>
          </p:cNvPr>
          <p:cNvPicPr>
            <a:picLocks noChangeAspect="1"/>
          </p:cNvPicPr>
          <p:nvPr/>
        </p:nvPicPr>
        <p:blipFill>
          <a:blip r:embed="rId2"/>
          <a:stretch>
            <a:fillRect/>
          </a:stretch>
        </p:blipFill>
        <p:spPr>
          <a:xfrm>
            <a:off x="6930390" y="642734"/>
            <a:ext cx="1085850" cy="500074"/>
          </a:xfrm>
          <a:prstGeom prst="rect">
            <a:avLst/>
          </a:prstGeom>
        </p:spPr>
      </p:pic>
    </p:spTree>
    <p:extLst>
      <p:ext uri="{BB962C8B-B14F-4D97-AF65-F5344CB8AC3E}">
        <p14:creationId xmlns:p14="http://schemas.microsoft.com/office/powerpoint/2010/main" val="1867133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Methodology"/>
          <p:cNvSpPr txBox="1">
            <a:spLocks noGrp="1"/>
          </p:cNvSpPr>
          <p:nvPr>
            <p:ph type="title"/>
          </p:nvPr>
        </p:nvSpPr>
        <p:spPr>
          <a:xfrm>
            <a:off x="1140058" y="946617"/>
            <a:ext cx="21971001" cy="1435101"/>
          </a:xfrm>
          <a:prstGeom prst="rect">
            <a:avLst/>
          </a:prstGeom>
        </p:spPr>
        <p:txBody>
          <a:bodyPr/>
          <a:lstStyle/>
          <a:p>
            <a:r>
              <a:rPr dirty="0"/>
              <a:t>Methodology</a:t>
            </a:r>
          </a:p>
        </p:txBody>
      </p:sp>
      <p:sp>
        <p:nvSpPr>
          <p:cNvPr id="171" name="The approach proposed an integrative method by merging data preprocessing and vectorisation techniques to construct a movie recommendation system. The proposed movie recommendation system gives finer similarity metrics and quality then the existing Movie"/>
          <p:cNvSpPr txBox="1">
            <a:spLocks noGrp="1"/>
          </p:cNvSpPr>
          <p:nvPr>
            <p:ph type="body" idx="1"/>
          </p:nvPr>
        </p:nvSpPr>
        <p:spPr>
          <a:xfrm>
            <a:off x="1206500" y="2381718"/>
            <a:ext cx="21971000" cy="9476907"/>
          </a:xfrm>
          <a:prstGeom prst="rect">
            <a:avLst/>
          </a:prstGeom>
        </p:spPr>
        <p:txBody>
          <a:bodyPr>
            <a:normAutofit/>
          </a:bodyPr>
          <a:lstStyle/>
          <a:p>
            <a:pPr marL="457200" indent="-317500" defTabSz="457200">
              <a:spcBef>
                <a:spcPts val="1200"/>
              </a:spcBef>
              <a:buClr>
                <a:srgbClr val="000000"/>
              </a:buClr>
              <a:buSzPct val="123000"/>
              <a:buFont typeface="Times Roman"/>
              <a:buChar char="•"/>
              <a:defRPr sz="3800" spc="0"/>
            </a:pPr>
            <a:r>
              <a:rPr sz="4400" dirty="0">
                <a:latin typeface="Times New Roman" panose="02020603050405020304" pitchFamily="18" charset="0"/>
                <a:cs typeface="Times New Roman" panose="02020603050405020304" pitchFamily="18" charset="0"/>
              </a:rPr>
              <a:t>The approach proposed an integrative method by merging data preprocessing and vectorisation techniques to construct a movie recommendation system. </a:t>
            </a:r>
            <a:endParaRPr lang="en-US" sz="4400" dirty="0">
              <a:latin typeface="Times New Roman" panose="02020603050405020304" pitchFamily="18" charset="0"/>
              <a:cs typeface="Times New Roman" panose="02020603050405020304" pitchFamily="18" charset="0"/>
            </a:endParaRPr>
          </a:p>
          <a:p>
            <a:pPr marL="457200" indent="-317500" defTabSz="457200">
              <a:spcBef>
                <a:spcPts val="1200"/>
              </a:spcBef>
              <a:buClr>
                <a:srgbClr val="000000"/>
              </a:buClr>
              <a:buSzPct val="123000"/>
              <a:buFont typeface="Times Roman"/>
              <a:buChar char="•"/>
              <a:defRPr sz="3800" spc="0"/>
            </a:pPr>
            <a:r>
              <a:rPr sz="4400" dirty="0">
                <a:latin typeface="Times New Roman" panose="02020603050405020304" pitchFamily="18" charset="0"/>
                <a:cs typeface="Times New Roman" panose="02020603050405020304" pitchFamily="18" charset="0"/>
              </a:rPr>
              <a:t>The proposed movie recommendation system gives finer similarity metrics and quality then the existing Movie recommendation system but the computation time which is less than the existing recommendation system. </a:t>
            </a:r>
            <a:endParaRPr lang="en-US" sz="4400" dirty="0">
              <a:latin typeface="Times New Roman" panose="02020603050405020304" pitchFamily="18" charset="0"/>
              <a:cs typeface="Times New Roman" panose="02020603050405020304" pitchFamily="18" charset="0"/>
            </a:endParaRPr>
          </a:p>
          <a:p>
            <a:pPr marL="457200" indent="-317500" defTabSz="457200">
              <a:spcBef>
                <a:spcPts val="1200"/>
              </a:spcBef>
              <a:buClr>
                <a:srgbClr val="000000"/>
              </a:buClr>
              <a:buSzPct val="123000"/>
              <a:buFont typeface="Times Roman"/>
              <a:buChar char="•"/>
              <a:defRPr sz="3800" spc="0"/>
            </a:pPr>
            <a:r>
              <a:rPr sz="4400" dirty="0">
                <a:latin typeface="Times New Roman" panose="02020603050405020304" pitchFamily="18" charset="0"/>
                <a:cs typeface="Times New Roman" panose="02020603050405020304" pitchFamily="18" charset="0"/>
              </a:rPr>
              <a:t>This problem can be fixed by taking the clustered data points as an input dataset </a:t>
            </a:r>
          </a:p>
          <a:p>
            <a:pPr marL="457200" indent="-317500" defTabSz="457200">
              <a:spcBef>
                <a:spcPts val="1200"/>
              </a:spcBef>
              <a:buClr>
                <a:srgbClr val="000000"/>
              </a:buClr>
              <a:buSzPct val="123000"/>
              <a:buFont typeface="Times Roman"/>
              <a:buChar char="•"/>
              <a:defRPr sz="3800" spc="0"/>
            </a:pPr>
            <a:endParaRPr sz="4400" dirty="0">
              <a:latin typeface="Times New Roman" panose="02020603050405020304" pitchFamily="18" charset="0"/>
              <a:cs typeface="Times New Roman" panose="02020603050405020304" pitchFamily="18" charset="0"/>
            </a:endParaRPr>
          </a:p>
          <a:p>
            <a:pPr marL="457200" indent="-317500" defTabSz="457200">
              <a:spcBef>
                <a:spcPts val="1200"/>
              </a:spcBef>
              <a:buClr>
                <a:srgbClr val="000000"/>
              </a:buClr>
              <a:buSzPct val="123000"/>
              <a:buFont typeface="Times Roman"/>
              <a:buChar char="•"/>
              <a:defRPr sz="3800" spc="0"/>
            </a:pPr>
            <a:r>
              <a:rPr sz="4400" dirty="0">
                <a:latin typeface="Times New Roman" panose="02020603050405020304" pitchFamily="18" charset="0"/>
                <a:cs typeface="Times New Roman" panose="02020603050405020304" pitchFamily="18" charset="0"/>
              </a:rPr>
              <a:t>The proposed approach is for improving the scalability and quality of the movie recommendation system .</a:t>
            </a:r>
            <a:endParaRPr lang="en-US" sz="4400" dirty="0">
              <a:latin typeface="Times New Roman" panose="02020603050405020304" pitchFamily="18" charset="0"/>
              <a:cs typeface="Times New Roman" panose="02020603050405020304" pitchFamily="18" charset="0"/>
            </a:endParaRPr>
          </a:p>
          <a:p>
            <a:pPr marL="457200" indent="-317500" defTabSz="457200">
              <a:spcBef>
                <a:spcPts val="1200"/>
              </a:spcBef>
              <a:buClr>
                <a:srgbClr val="000000"/>
              </a:buClr>
              <a:buSzPct val="123000"/>
              <a:buFont typeface="Times Roman"/>
              <a:buChar char="•"/>
              <a:defRPr sz="3800" spc="0"/>
            </a:pPr>
            <a:r>
              <a:rPr sz="4400" dirty="0">
                <a:latin typeface="Times New Roman" panose="02020603050405020304" pitchFamily="18" charset="0"/>
                <a:cs typeface="Times New Roman" panose="02020603050405020304" pitchFamily="18" charset="0"/>
              </a:rPr>
              <a:t>We use a content based approach , by unifying Content-Based Filtering through which it can be clustered through the attributes of the input, so that the recommendations can be profited from each other.</a:t>
            </a:r>
          </a:p>
        </p:txBody>
      </p:sp>
      <p:pic>
        <p:nvPicPr>
          <p:cNvPr id="2" name="Picture 1">
            <a:extLst>
              <a:ext uri="{FF2B5EF4-FFF2-40B4-BE49-F238E27FC236}">
                <a16:creationId xmlns:a16="http://schemas.microsoft.com/office/drawing/2014/main" id="{C5A7A1D8-93E9-5199-84CD-681F34F58984}"/>
              </a:ext>
            </a:extLst>
          </p:cNvPr>
          <p:cNvPicPr>
            <a:picLocks noChangeAspect="1"/>
          </p:cNvPicPr>
          <p:nvPr/>
        </p:nvPicPr>
        <p:blipFill>
          <a:blip r:embed="rId2"/>
          <a:stretch>
            <a:fillRect/>
          </a:stretch>
        </p:blipFill>
        <p:spPr>
          <a:xfrm>
            <a:off x="0" y="12496841"/>
            <a:ext cx="24384000" cy="1219159"/>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Methodology"/>
          <p:cNvSpPr txBox="1">
            <a:spLocks noGrp="1"/>
          </p:cNvSpPr>
          <p:nvPr>
            <p:ph type="title"/>
          </p:nvPr>
        </p:nvSpPr>
        <p:spPr>
          <a:xfrm>
            <a:off x="1140058" y="946617"/>
            <a:ext cx="21971001" cy="1435101"/>
          </a:xfrm>
          <a:prstGeom prst="rect">
            <a:avLst/>
          </a:prstGeom>
        </p:spPr>
        <p:txBody>
          <a:bodyPr/>
          <a:lstStyle/>
          <a:p>
            <a:r>
              <a:rPr dirty="0"/>
              <a:t>Methodology</a:t>
            </a:r>
          </a:p>
        </p:txBody>
      </p:sp>
      <p:sp>
        <p:nvSpPr>
          <p:cNvPr id="174" name="1.collecting the data sets: Collecting all the required data set from  Kaggle web site.in this project we require movie.csv,ratings.csv,users.csv.…"/>
          <p:cNvSpPr txBox="1">
            <a:spLocks noGrp="1"/>
          </p:cNvSpPr>
          <p:nvPr>
            <p:ph type="body" idx="1"/>
          </p:nvPr>
        </p:nvSpPr>
        <p:spPr>
          <a:xfrm>
            <a:off x="1140058" y="2000250"/>
            <a:ext cx="21491342" cy="10258425"/>
          </a:xfrm>
          <a:prstGeom prst="rect">
            <a:avLst/>
          </a:prstGeom>
        </p:spPr>
        <p:txBody>
          <a:bodyPr>
            <a:noAutofit/>
          </a:bodyPr>
          <a:lstStyle/>
          <a:p>
            <a:pPr defTabSz="457200">
              <a:spcBef>
                <a:spcPts val="1200"/>
              </a:spcBef>
              <a:defRPr sz="3200" spc="0"/>
            </a:pPr>
            <a:r>
              <a:rPr sz="4000" b="1" dirty="0">
                <a:latin typeface="Times New Roman" panose="02020603050405020304" pitchFamily="18" charset="0"/>
                <a:cs typeface="Times New Roman" panose="02020603050405020304" pitchFamily="18" charset="0"/>
              </a:rPr>
              <a:t>1.collecting the data sets:</a:t>
            </a:r>
            <a:r>
              <a:rPr sz="4000" dirty="0">
                <a:latin typeface="Times New Roman" panose="02020603050405020304" pitchFamily="18" charset="0"/>
                <a:cs typeface="Times New Roman" panose="02020603050405020304" pitchFamily="18" charset="0"/>
              </a:rPr>
              <a:t> Collecting all the required data set from  Kaggle web site.in this project we require movie.csv,ratings.csv,users.csv. </a:t>
            </a:r>
          </a:p>
          <a:p>
            <a:pPr defTabSz="457200">
              <a:spcBef>
                <a:spcPts val="1200"/>
              </a:spcBef>
              <a:defRPr sz="3200" spc="0"/>
            </a:pPr>
            <a:endParaRPr sz="4000" dirty="0">
              <a:latin typeface="Times New Roman" panose="02020603050405020304" pitchFamily="18" charset="0"/>
              <a:cs typeface="Times New Roman" panose="02020603050405020304" pitchFamily="18" charset="0"/>
            </a:endParaRPr>
          </a:p>
          <a:p>
            <a:pPr defTabSz="457200">
              <a:spcBef>
                <a:spcPts val="1200"/>
              </a:spcBef>
              <a:defRPr sz="3200" spc="0"/>
            </a:pPr>
            <a:r>
              <a:rPr sz="4000" b="1" dirty="0">
                <a:latin typeface="Times New Roman" panose="02020603050405020304" pitchFamily="18" charset="0"/>
                <a:cs typeface="Times New Roman" panose="02020603050405020304" pitchFamily="18" charset="0"/>
              </a:rPr>
              <a:t>2.Data Analysis:</a:t>
            </a:r>
            <a:r>
              <a:rPr sz="4000" dirty="0">
                <a:latin typeface="Times New Roman" panose="02020603050405020304" pitchFamily="18" charset="0"/>
                <a:cs typeface="Times New Roman" panose="02020603050405020304" pitchFamily="18" charset="0"/>
              </a:rPr>
              <a:t> make sure that that the collected data sets are correct and analysing the data in the csv files. i.e. checking whether all the column Fields are present in the data sets. </a:t>
            </a:r>
          </a:p>
          <a:p>
            <a:pPr defTabSz="457200">
              <a:spcBef>
                <a:spcPts val="1200"/>
              </a:spcBef>
              <a:defRPr sz="3200" spc="0"/>
            </a:pPr>
            <a:endParaRPr sz="4000" dirty="0">
              <a:latin typeface="Times New Roman" panose="02020603050405020304" pitchFamily="18" charset="0"/>
              <a:cs typeface="Times New Roman" panose="02020603050405020304" pitchFamily="18" charset="0"/>
            </a:endParaRPr>
          </a:p>
          <a:p>
            <a:pPr defTabSz="457200">
              <a:spcBef>
                <a:spcPts val="1200"/>
              </a:spcBef>
              <a:defRPr sz="3200" spc="0"/>
            </a:pPr>
            <a:r>
              <a:rPr sz="4000" b="1" dirty="0">
                <a:latin typeface="Times New Roman" panose="02020603050405020304" pitchFamily="18" charset="0"/>
                <a:cs typeface="Times New Roman" panose="02020603050405020304" pitchFamily="18" charset="0"/>
              </a:rPr>
              <a:t>3.Algorithms:</a:t>
            </a:r>
            <a:r>
              <a:rPr sz="4000"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I</a:t>
            </a:r>
            <a:r>
              <a:rPr sz="4000" dirty="0">
                <a:latin typeface="Times New Roman" panose="02020603050405020304" pitchFamily="18" charset="0"/>
                <a:cs typeface="Times New Roman" panose="02020603050405020304" pitchFamily="18" charset="0"/>
              </a:rPr>
              <a:t>n our project we have only two algorithms one is cosine similarity and other is single valued decomposition are used to build the machine learning recommendation model. </a:t>
            </a:r>
          </a:p>
          <a:p>
            <a:pPr defTabSz="457200">
              <a:spcBef>
                <a:spcPts val="1200"/>
              </a:spcBef>
              <a:defRPr sz="3200" b="1" spc="0"/>
            </a:pPr>
            <a:endParaRPr sz="4000" dirty="0">
              <a:latin typeface="Times New Roman" panose="02020603050405020304" pitchFamily="18" charset="0"/>
              <a:cs typeface="Times New Roman" panose="02020603050405020304" pitchFamily="18" charset="0"/>
            </a:endParaRPr>
          </a:p>
          <a:p>
            <a:pPr defTabSz="457200">
              <a:spcBef>
                <a:spcPts val="1200"/>
              </a:spcBef>
              <a:defRPr sz="3200" spc="0"/>
            </a:pPr>
            <a:r>
              <a:rPr sz="4000" b="1" dirty="0">
                <a:latin typeface="Times New Roman" panose="02020603050405020304" pitchFamily="18" charset="0"/>
                <a:cs typeface="Times New Roman" panose="02020603050405020304" pitchFamily="18" charset="0"/>
              </a:rPr>
              <a:t>4.Training and Testing the model: </a:t>
            </a:r>
            <a:r>
              <a:rPr sz="4000" dirty="0">
                <a:latin typeface="Times New Roman" panose="02020603050405020304" pitchFamily="18" charset="0"/>
                <a:cs typeface="Times New Roman" panose="02020603050405020304" pitchFamily="18" charset="0"/>
              </a:rPr>
              <a:t>once the implementation of algorithm is completed . we have to train the model to get the result. We have tested it several times the model is recommend different set of movies to different users. </a:t>
            </a:r>
          </a:p>
          <a:p>
            <a:pPr defTabSz="457200">
              <a:spcBef>
                <a:spcPts val="1200"/>
              </a:spcBef>
              <a:defRPr sz="3200" spc="0"/>
            </a:pPr>
            <a:endParaRPr sz="4000" dirty="0">
              <a:latin typeface="Times New Roman" panose="02020603050405020304" pitchFamily="18" charset="0"/>
              <a:cs typeface="Times New Roman" panose="02020603050405020304" pitchFamily="18" charset="0"/>
            </a:endParaRPr>
          </a:p>
          <a:p>
            <a:pPr defTabSz="457200">
              <a:spcBef>
                <a:spcPts val="1200"/>
              </a:spcBef>
              <a:defRPr sz="3200" spc="0"/>
            </a:pPr>
            <a:r>
              <a:rPr sz="4000" b="1" dirty="0">
                <a:latin typeface="Times New Roman" panose="02020603050405020304" pitchFamily="18" charset="0"/>
                <a:cs typeface="Times New Roman" panose="02020603050405020304" pitchFamily="18" charset="0"/>
              </a:rPr>
              <a:t>5.Improvements in the project:</a:t>
            </a:r>
            <a:r>
              <a:rPr sz="4000" dirty="0">
                <a:latin typeface="Times New Roman" panose="02020603050405020304" pitchFamily="18" charset="0"/>
                <a:cs typeface="Times New Roman" panose="02020603050405020304" pitchFamily="18" charset="0"/>
              </a:rPr>
              <a:t> In the later stage we can implement different algorithms and methods for better recommendation.</a:t>
            </a:r>
          </a:p>
        </p:txBody>
      </p:sp>
      <p:pic>
        <p:nvPicPr>
          <p:cNvPr id="2" name="Picture 1">
            <a:extLst>
              <a:ext uri="{FF2B5EF4-FFF2-40B4-BE49-F238E27FC236}">
                <a16:creationId xmlns:a16="http://schemas.microsoft.com/office/drawing/2014/main" id="{2A3D502F-9224-3C50-A926-C4A2D6ECFB40}"/>
              </a:ext>
            </a:extLst>
          </p:cNvPr>
          <p:cNvPicPr>
            <a:picLocks noChangeAspect="1"/>
          </p:cNvPicPr>
          <p:nvPr/>
        </p:nvPicPr>
        <p:blipFill>
          <a:blip r:embed="rId2"/>
          <a:stretch>
            <a:fillRect/>
          </a:stretch>
        </p:blipFill>
        <p:spPr>
          <a:xfrm>
            <a:off x="0" y="12496841"/>
            <a:ext cx="24384000" cy="1219159"/>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9553-B87B-BE2A-A44E-81D7155FFB19}"/>
              </a:ext>
            </a:extLst>
          </p:cNvPr>
          <p:cNvSpPr>
            <a:spLocks noGrp="1"/>
          </p:cNvSpPr>
          <p:nvPr>
            <p:ph type="title"/>
          </p:nvPr>
        </p:nvSpPr>
        <p:spPr/>
        <p:txBody>
          <a:bodyPr/>
          <a:lstStyle/>
          <a:p>
            <a:r>
              <a:rPr lang="en-US" dirty="0"/>
              <a:t>Data Collection</a:t>
            </a:r>
          </a:p>
        </p:txBody>
      </p:sp>
      <p:sp>
        <p:nvSpPr>
          <p:cNvPr id="4" name="Text Placeholder 3">
            <a:extLst>
              <a:ext uri="{FF2B5EF4-FFF2-40B4-BE49-F238E27FC236}">
                <a16:creationId xmlns:a16="http://schemas.microsoft.com/office/drawing/2014/main" id="{B168E06D-FE75-2AC7-5768-AF72CE6A16C0}"/>
              </a:ext>
            </a:extLst>
          </p:cNvPr>
          <p:cNvSpPr>
            <a:spLocks noGrp="1"/>
          </p:cNvSpPr>
          <p:nvPr>
            <p:ph type="body" idx="1"/>
          </p:nvPr>
        </p:nvSpPr>
        <p:spPr>
          <a:xfrm>
            <a:off x="1206500" y="2225040"/>
            <a:ext cx="21971000" cy="10881360"/>
          </a:xfrm>
        </p:spPr>
        <p:txBody>
          <a:bodyPr>
            <a:normAutofit/>
          </a:bodyPr>
          <a:lstStyle/>
          <a:p>
            <a:pPr marL="0" marR="0" lvl="0" indent="0" algn="l" defTabSz="825500" rtl="0" eaLnBrk="1" fontAlgn="auto" latinLnBrk="0" hangingPunct="1">
              <a:lnSpc>
                <a:spcPct val="100000"/>
              </a:lnSpc>
              <a:spcBef>
                <a:spcPts val="0"/>
              </a:spcBef>
              <a:spcAft>
                <a:spcPts val="0"/>
              </a:spcAft>
              <a:buClrTx/>
              <a:buSzTx/>
              <a:buFontTx/>
              <a:buNone/>
              <a:tabLst/>
              <a:defRPr b="0"/>
            </a:pPr>
            <a:endParaRPr kumimoji="0" lang="en-US" sz="55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825500" rtl="0" eaLnBrk="1" fontAlgn="auto" latinLnBrk="0" hangingPunct="1">
              <a:lnSpc>
                <a:spcPct val="100000"/>
              </a:lnSpc>
              <a:spcBef>
                <a:spcPts val="0"/>
              </a:spcBef>
              <a:spcAft>
                <a:spcPts val="0"/>
              </a:spcAft>
              <a:buClrTx/>
              <a:buSzTx/>
              <a:buFontTx/>
              <a:buNone/>
              <a:tabLst/>
              <a:defRPr b="0"/>
            </a:pPr>
            <a:r>
              <a:rPr kumimoji="0" lang="en-US" sz="5500" b="0" i="0" u="none" strike="noStrike" kern="0" cap="none" spc="0" normalizeH="0" baseline="0" noProof="0" dirty="0">
                <a:ln>
                  <a:noFill/>
                </a:ln>
                <a:solidFill>
                  <a:srgbClr val="000000"/>
                </a:solidFill>
                <a:effectLst/>
                <a:uLnTx/>
                <a:uFillTx/>
                <a:latin typeface="Helvetica Neue"/>
                <a:sym typeface="Helvetica Neue"/>
              </a:rPr>
              <a:t>Movie Data set:</a:t>
            </a:r>
            <a:r>
              <a:rPr kumimoji="0" lang="en-US" sz="5500" b="0" i="0" u="none" strike="noStrike" kern="0" cap="none" spc="0" normalizeH="0" baseline="0" noProof="0" dirty="0">
                <a:ln>
                  <a:noFill/>
                </a:ln>
                <a:solidFill>
                  <a:srgbClr val="00A2FF">
                    <a:hueOff val="114395"/>
                    <a:lumOff val="-24975"/>
                  </a:srgbClr>
                </a:solidFill>
                <a:effectLst/>
                <a:uLnTx/>
                <a:uFillTx/>
                <a:latin typeface="Helvetica Neue"/>
                <a:sym typeface="Helvetica Neue"/>
              </a:rPr>
              <a:t> </a:t>
            </a:r>
            <a:r>
              <a:rPr kumimoji="0" lang="en-US" sz="5500" b="0" i="0" u="sng" strike="noStrike" kern="0" cap="none" spc="0" normalizeH="0" baseline="0" noProof="0" dirty="0">
                <a:ln>
                  <a:noFill/>
                </a:ln>
                <a:solidFill>
                  <a:srgbClr val="00A2FF">
                    <a:hueOff val="114395"/>
                    <a:lumOff val="-24975"/>
                  </a:srgbClr>
                </a:solidFill>
                <a:effectLst/>
                <a:uLnTx/>
                <a:uFillTx/>
                <a:latin typeface="Helvetica Neue"/>
                <a:sym typeface="Helvetica Neue"/>
                <a:hlinkClick r:id="rId2"/>
              </a:rPr>
              <a:t>https://www.kaggle.com/datasets/tmdb/tmdb-movie-metadata?select=tmdb_5000_movies.csv</a:t>
            </a:r>
            <a:endParaRPr kumimoji="0" lang="en-US" sz="5500" b="0" i="0" u="none" strike="noStrike" kern="0" cap="none" spc="0" normalizeH="0" baseline="0" noProof="0" dirty="0">
              <a:ln>
                <a:noFill/>
              </a:ln>
              <a:solidFill>
                <a:srgbClr val="00A2FF">
                  <a:hueOff val="114395"/>
                  <a:lumOff val="-24975"/>
                </a:srgbClr>
              </a:solidFill>
              <a:effectLst/>
              <a:uLnTx/>
              <a:uFillTx/>
              <a:latin typeface="Helvetica Neue"/>
              <a:sym typeface="Helvetica Neue"/>
            </a:endParaRPr>
          </a:p>
          <a:p>
            <a:pPr marL="0" marR="0" lvl="0" indent="0" algn="l" defTabSz="825500" rtl="0" eaLnBrk="1" fontAlgn="auto" latinLnBrk="0" hangingPunct="1">
              <a:lnSpc>
                <a:spcPct val="100000"/>
              </a:lnSpc>
              <a:spcBef>
                <a:spcPts val="0"/>
              </a:spcBef>
              <a:spcAft>
                <a:spcPts val="0"/>
              </a:spcAft>
              <a:buClrTx/>
              <a:buSzTx/>
              <a:buFontTx/>
              <a:buNone/>
              <a:tabLst/>
              <a:defRPr b="0"/>
            </a:pPr>
            <a:endParaRPr kumimoji="0" lang="en-US" sz="5500" b="0" i="0" u="none" strike="noStrike" kern="0" cap="none" spc="0" normalizeH="0" baseline="0" noProof="0" dirty="0">
              <a:ln>
                <a:noFill/>
              </a:ln>
              <a:solidFill>
                <a:srgbClr val="00A2FF">
                  <a:hueOff val="114395"/>
                  <a:lumOff val="-24975"/>
                </a:srgbClr>
              </a:solidFill>
              <a:effectLst/>
              <a:uLnTx/>
              <a:uFillTx/>
              <a:latin typeface="Helvetica Neue"/>
              <a:sym typeface="Helvetica Neue"/>
            </a:endParaRPr>
          </a:p>
          <a:p>
            <a:pPr marL="698500" marR="0" lvl="0" indent="-698500" algn="l" defTabSz="825500" rtl="0" eaLnBrk="1" fontAlgn="auto" latinLnBrk="0" hangingPunct="1">
              <a:lnSpc>
                <a:spcPct val="100000"/>
              </a:lnSpc>
              <a:spcBef>
                <a:spcPts val="0"/>
              </a:spcBef>
              <a:spcAft>
                <a:spcPts val="0"/>
              </a:spcAft>
              <a:buClrTx/>
              <a:buSzPct val="123000"/>
              <a:buFontTx/>
              <a:buChar char="•"/>
              <a:tabLst/>
              <a:defRPr b="0"/>
            </a:pPr>
            <a:r>
              <a:rPr kumimoji="0" lang="en-US" sz="5500" b="0" i="0" u="none" strike="noStrike" kern="0" cap="none" spc="0" normalizeH="0" baseline="0" noProof="0" dirty="0">
                <a:ln>
                  <a:noFill/>
                </a:ln>
                <a:solidFill>
                  <a:srgbClr val="000000"/>
                </a:solidFill>
                <a:effectLst/>
                <a:uLnTx/>
                <a:uFillTx/>
                <a:latin typeface="Helvetica Neue"/>
                <a:sym typeface="Helvetica Neue"/>
              </a:rPr>
              <a:t>Import Packages like </a:t>
            </a:r>
            <a:r>
              <a:rPr kumimoji="0" lang="en-US" sz="5500" b="0" i="0" u="none" strike="noStrike" kern="0" cap="none" spc="0" normalizeH="0" baseline="0" noProof="0" dirty="0" err="1">
                <a:ln>
                  <a:noFill/>
                </a:ln>
                <a:solidFill>
                  <a:srgbClr val="000000"/>
                </a:solidFill>
                <a:effectLst/>
                <a:uLnTx/>
                <a:uFillTx/>
                <a:latin typeface="Helvetica Neue"/>
                <a:sym typeface="Helvetica Neue"/>
              </a:rPr>
              <a:t>numpy</a:t>
            </a:r>
            <a:r>
              <a:rPr kumimoji="0" lang="en-US" sz="5500" b="0" i="0" u="none" strike="noStrike" kern="0" cap="none" spc="0" normalizeH="0" baseline="0" noProof="0" dirty="0">
                <a:ln>
                  <a:noFill/>
                </a:ln>
                <a:solidFill>
                  <a:srgbClr val="000000"/>
                </a:solidFill>
                <a:effectLst/>
                <a:uLnTx/>
                <a:uFillTx/>
                <a:latin typeface="Helvetica Neue"/>
                <a:sym typeface="Helvetica Neue"/>
              </a:rPr>
              <a:t>, pandas, </a:t>
            </a:r>
            <a:r>
              <a:rPr kumimoji="0" lang="en-US" sz="5500" b="0" i="0" u="none" strike="noStrike" kern="0" cap="none" spc="0" normalizeH="0" baseline="0" noProof="0" dirty="0" err="1">
                <a:ln>
                  <a:noFill/>
                </a:ln>
                <a:solidFill>
                  <a:srgbClr val="000000"/>
                </a:solidFill>
                <a:effectLst/>
                <a:uLnTx/>
                <a:uFillTx/>
                <a:latin typeface="Helvetica Neue"/>
                <a:sym typeface="Helvetica Neue"/>
              </a:rPr>
              <a:t>etc</a:t>
            </a:r>
            <a:endParaRPr kumimoji="0" lang="en-US" sz="5500" b="0" i="0" u="none" strike="noStrike" kern="0" cap="none" spc="0" normalizeH="0" baseline="0" noProof="0" dirty="0">
              <a:ln>
                <a:noFill/>
              </a:ln>
              <a:solidFill>
                <a:srgbClr val="000000"/>
              </a:solidFill>
              <a:effectLst/>
              <a:uLnTx/>
              <a:uFillTx/>
              <a:latin typeface="Helvetica Neue"/>
              <a:sym typeface="Helvetica Neue"/>
            </a:endParaRPr>
          </a:p>
          <a:p>
            <a:pPr marL="698500" marR="0" lvl="0" indent="-698500" algn="l" defTabSz="825500" rtl="0" eaLnBrk="1" fontAlgn="auto" latinLnBrk="0" hangingPunct="1">
              <a:lnSpc>
                <a:spcPct val="100000"/>
              </a:lnSpc>
              <a:spcBef>
                <a:spcPts val="0"/>
              </a:spcBef>
              <a:spcAft>
                <a:spcPts val="0"/>
              </a:spcAft>
              <a:buClrTx/>
              <a:buSzPct val="123000"/>
              <a:buFontTx/>
              <a:buChar char="•"/>
              <a:tabLst/>
              <a:defRPr b="0"/>
            </a:pPr>
            <a:r>
              <a:rPr kumimoji="0" lang="en-US" sz="5500" b="0" i="0" u="none" strike="noStrike" kern="0" cap="none" spc="0" normalizeH="0" baseline="0" noProof="0" dirty="0">
                <a:ln>
                  <a:noFill/>
                </a:ln>
                <a:solidFill>
                  <a:srgbClr val="000000"/>
                </a:solidFill>
                <a:effectLst/>
                <a:uLnTx/>
                <a:uFillTx/>
                <a:latin typeface="Helvetica Neue"/>
                <a:sym typeface="Helvetica Neue"/>
              </a:rPr>
              <a:t>Create a data frame for the Data sets</a:t>
            </a:r>
          </a:p>
          <a:p>
            <a:pPr marL="698500" marR="0" lvl="0" indent="-698500" algn="l" defTabSz="825500" rtl="0" eaLnBrk="1" fontAlgn="auto" latinLnBrk="0" hangingPunct="1">
              <a:lnSpc>
                <a:spcPct val="100000"/>
              </a:lnSpc>
              <a:spcBef>
                <a:spcPts val="0"/>
              </a:spcBef>
              <a:spcAft>
                <a:spcPts val="0"/>
              </a:spcAft>
              <a:buClrTx/>
              <a:buSzPct val="123000"/>
              <a:buFontTx/>
              <a:buChar char="•"/>
              <a:tabLst/>
              <a:defRPr b="0"/>
            </a:pPr>
            <a:r>
              <a:rPr kumimoji="0" lang="en-US" sz="5500" b="0" i="0" u="none" strike="noStrike" kern="0" cap="none" spc="0" normalizeH="0" baseline="0" noProof="0" dirty="0" err="1">
                <a:ln>
                  <a:noFill/>
                </a:ln>
                <a:solidFill>
                  <a:srgbClr val="000000"/>
                </a:solidFill>
                <a:effectLst/>
                <a:uLnTx/>
                <a:uFillTx/>
                <a:latin typeface="Helvetica Neue"/>
                <a:sym typeface="Helvetica Neue"/>
              </a:rPr>
              <a:t>Analyse</a:t>
            </a:r>
            <a:r>
              <a:rPr kumimoji="0" lang="en-US" sz="5500" b="0" i="0" u="none" strike="noStrike" kern="0" cap="none" spc="0" normalizeH="0" baseline="0" noProof="0" dirty="0">
                <a:ln>
                  <a:noFill/>
                </a:ln>
                <a:solidFill>
                  <a:srgbClr val="000000"/>
                </a:solidFill>
                <a:effectLst/>
                <a:uLnTx/>
                <a:uFillTx/>
                <a:latin typeface="Helvetica Neue"/>
                <a:sym typeface="Helvetica Neue"/>
              </a:rPr>
              <a:t> the data</a:t>
            </a:r>
          </a:p>
          <a:p>
            <a:pPr marL="1397000" marR="0" lvl="0" indent="-698500" algn="l" defTabSz="825500" rtl="0" eaLnBrk="1" fontAlgn="auto" latinLnBrk="0" hangingPunct="1">
              <a:lnSpc>
                <a:spcPct val="100000"/>
              </a:lnSpc>
              <a:spcBef>
                <a:spcPts val="0"/>
              </a:spcBef>
              <a:spcAft>
                <a:spcPts val="0"/>
              </a:spcAft>
              <a:buClr>
                <a:srgbClr val="000000"/>
              </a:buClr>
              <a:buSzPct val="123000"/>
              <a:buFontTx/>
              <a:buChar char="•"/>
              <a:tabLst/>
              <a:defRPr b="0"/>
            </a:pPr>
            <a:r>
              <a:rPr kumimoji="0" lang="en-US" sz="5500" b="0" i="0" u="none" strike="noStrike" kern="0" cap="none" spc="0" normalizeH="0" baseline="0" noProof="0" dirty="0">
                <a:ln>
                  <a:noFill/>
                </a:ln>
                <a:solidFill>
                  <a:srgbClr val="000000"/>
                </a:solidFill>
                <a:effectLst/>
                <a:uLnTx/>
                <a:uFillTx/>
                <a:latin typeface="Helvetica Neue"/>
                <a:sym typeface="Helvetica Neue"/>
              </a:rPr>
              <a:t>Get the first row of data set to review about columns present in the data set </a:t>
            </a:r>
            <a:r>
              <a:rPr kumimoji="0" lang="en-US" sz="5500" b="0" i="0" u="none" strike="noStrike" kern="0" cap="none" spc="0" normalizeH="0" baseline="0" noProof="0" dirty="0">
                <a:ln>
                  <a:noFill/>
                </a:ln>
                <a:solidFill>
                  <a:srgbClr val="00A2FF"/>
                </a:solidFill>
                <a:effectLst/>
                <a:uLnTx/>
                <a:uFillTx/>
                <a:latin typeface="Helvetica Neue"/>
                <a:sym typeface="Helvetica Neue"/>
              </a:rPr>
              <a:t>(</a:t>
            </a:r>
            <a:r>
              <a:rPr kumimoji="0" lang="en-US" sz="5500" b="0" i="0" u="none" strike="noStrike" kern="0" cap="none" spc="0" normalizeH="0" baseline="0" noProof="0" dirty="0" err="1">
                <a:ln>
                  <a:noFill/>
                </a:ln>
                <a:solidFill>
                  <a:srgbClr val="FFD932">
                    <a:hueOff val="-1247790"/>
                    <a:lumOff val="-12326"/>
                  </a:srgbClr>
                </a:solidFill>
                <a:effectLst/>
                <a:uLnTx/>
                <a:uFillTx/>
                <a:latin typeface="Helvetica Neue"/>
                <a:sym typeface="Helvetica Neue"/>
              </a:rPr>
              <a:t>dataset_name</a:t>
            </a:r>
            <a:r>
              <a:rPr kumimoji="0" lang="en-US" sz="5500" b="0" i="0" u="none" strike="noStrike" kern="0" cap="none" spc="0" normalizeH="0" baseline="0" noProof="0" dirty="0" err="1">
                <a:ln>
                  <a:noFill/>
                </a:ln>
                <a:solidFill>
                  <a:srgbClr val="00A2FF"/>
                </a:solidFill>
                <a:effectLst/>
                <a:uLnTx/>
                <a:uFillTx/>
                <a:latin typeface="Helvetica Neue"/>
                <a:sym typeface="Helvetica Neue"/>
              </a:rPr>
              <a:t>.head</a:t>
            </a:r>
            <a:r>
              <a:rPr kumimoji="0" lang="en-US" sz="5500" b="0" i="0" u="none" strike="noStrike" kern="0" cap="none" spc="0" normalizeH="0" baseline="0" noProof="0" dirty="0">
                <a:ln>
                  <a:noFill/>
                </a:ln>
                <a:solidFill>
                  <a:srgbClr val="00A2FF"/>
                </a:solidFill>
                <a:effectLst/>
                <a:uLnTx/>
                <a:uFillTx/>
                <a:latin typeface="Helvetica Neue"/>
                <a:sym typeface="Helvetica Neue"/>
              </a:rPr>
              <a:t>(1))</a:t>
            </a:r>
          </a:p>
          <a:p>
            <a:pPr marL="1397000" marR="0" lvl="0" indent="-698500" algn="l" defTabSz="825500" rtl="0" eaLnBrk="1" fontAlgn="auto" latinLnBrk="0" hangingPunct="1">
              <a:lnSpc>
                <a:spcPct val="100000"/>
              </a:lnSpc>
              <a:spcBef>
                <a:spcPts val="0"/>
              </a:spcBef>
              <a:spcAft>
                <a:spcPts val="0"/>
              </a:spcAft>
              <a:buClr>
                <a:srgbClr val="000000"/>
              </a:buClr>
              <a:buSzPct val="123000"/>
              <a:buFontTx/>
              <a:buChar char="•"/>
              <a:tabLst/>
              <a:defRPr b="0"/>
            </a:pPr>
            <a:r>
              <a:rPr kumimoji="0" lang="en-US" sz="5500" b="0" i="0" u="none" strike="noStrike" kern="0" cap="none" spc="0" normalizeH="0" baseline="0" noProof="0" dirty="0">
                <a:ln>
                  <a:noFill/>
                </a:ln>
                <a:solidFill>
                  <a:srgbClr val="000000"/>
                </a:solidFill>
                <a:effectLst/>
                <a:uLnTx/>
                <a:uFillTx/>
                <a:latin typeface="Helvetica Neue"/>
                <a:sym typeface="Helvetica Neue"/>
              </a:rPr>
              <a:t>Merge two data frames </a:t>
            </a:r>
            <a:r>
              <a:rPr kumimoji="0" lang="en-US" sz="5500" b="0" i="0" u="none" strike="noStrike" kern="0" cap="none" spc="0" normalizeH="0" baseline="0" noProof="0" dirty="0" err="1">
                <a:ln>
                  <a:noFill/>
                </a:ln>
                <a:solidFill>
                  <a:srgbClr val="000000"/>
                </a:solidFill>
                <a:effectLst/>
                <a:uLnTx/>
                <a:uFillTx/>
                <a:latin typeface="Helvetica Neue"/>
                <a:sym typeface="Helvetica Neue"/>
              </a:rPr>
              <a:t>i.e</a:t>
            </a:r>
            <a:r>
              <a:rPr kumimoji="0" lang="en-US" sz="5500" b="0" i="0" u="none" strike="noStrike" kern="0" cap="none" spc="0" normalizeH="0" baseline="0" noProof="0" dirty="0">
                <a:ln>
                  <a:noFill/>
                </a:ln>
                <a:solidFill>
                  <a:srgbClr val="000000"/>
                </a:solidFill>
                <a:effectLst/>
                <a:uLnTx/>
                <a:uFillTx/>
                <a:latin typeface="Helvetica Neue"/>
                <a:sym typeface="Helvetica Neue"/>
              </a:rPr>
              <a:t> movies and credits </a:t>
            </a:r>
          </a:p>
          <a:p>
            <a:pPr marL="698500" marR="0" lvl="0" indent="-698500" algn="l" defTabSz="825500" rtl="0" eaLnBrk="1" fontAlgn="auto" latinLnBrk="0" hangingPunct="1">
              <a:lnSpc>
                <a:spcPct val="100000"/>
              </a:lnSpc>
              <a:spcBef>
                <a:spcPts val="0"/>
              </a:spcBef>
              <a:spcAft>
                <a:spcPts val="0"/>
              </a:spcAft>
              <a:buClrTx/>
              <a:buSzPct val="123000"/>
              <a:buFontTx/>
              <a:buChar char="•"/>
              <a:tabLst/>
              <a:defRPr b="0"/>
            </a:pPr>
            <a:r>
              <a:rPr kumimoji="0" lang="en-US" sz="5500" b="0" i="0" u="none" strike="noStrike" kern="0" cap="none" spc="0" normalizeH="0" baseline="0" noProof="0" dirty="0">
                <a:ln>
                  <a:noFill/>
                </a:ln>
                <a:solidFill>
                  <a:srgbClr val="000000"/>
                </a:solidFill>
                <a:effectLst/>
                <a:uLnTx/>
                <a:uFillTx/>
                <a:latin typeface="Helvetica Neue"/>
                <a:sym typeface="Helvetica Neue"/>
              </a:rPr>
              <a:t>Merging of data frames is done based on title of the movie.</a:t>
            </a:r>
          </a:p>
          <a:p>
            <a:endParaRPr lang="en-US" dirty="0"/>
          </a:p>
        </p:txBody>
      </p:sp>
      <p:pic>
        <p:nvPicPr>
          <p:cNvPr id="5" name="Picture 4">
            <a:extLst>
              <a:ext uri="{FF2B5EF4-FFF2-40B4-BE49-F238E27FC236}">
                <a16:creationId xmlns:a16="http://schemas.microsoft.com/office/drawing/2014/main" id="{78C7C8DD-3B2A-F0F2-05B9-3EFD490451BE}"/>
              </a:ext>
            </a:extLst>
          </p:cNvPr>
          <p:cNvPicPr>
            <a:picLocks noChangeAspect="1"/>
          </p:cNvPicPr>
          <p:nvPr/>
        </p:nvPicPr>
        <p:blipFill>
          <a:blip r:embed="rId3"/>
          <a:stretch>
            <a:fillRect/>
          </a:stretch>
        </p:blipFill>
        <p:spPr>
          <a:xfrm>
            <a:off x="0" y="12496841"/>
            <a:ext cx="24384000" cy="1219159"/>
          </a:xfrm>
          <a:prstGeom prst="rect">
            <a:avLst/>
          </a:prstGeom>
        </p:spPr>
      </p:pic>
    </p:spTree>
    <p:extLst>
      <p:ext uri="{BB962C8B-B14F-4D97-AF65-F5344CB8AC3E}">
        <p14:creationId xmlns:p14="http://schemas.microsoft.com/office/powerpoint/2010/main" val="95037739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1E2A-7162-CCB8-B6F8-802144436533}"/>
              </a:ext>
            </a:extLst>
          </p:cNvPr>
          <p:cNvSpPr>
            <a:spLocks noGrp="1"/>
          </p:cNvSpPr>
          <p:nvPr>
            <p:ph type="title"/>
          </p:nvPr>
        </p:nvSpPr>
        <p:spPr/>
        <p:txBody>
          <a:bodyPr/>
          <a:lstStyle/>
          <a:p>
            <a:r>
              <a:rPr lang="en-US" dirty="0"/>
              <a:t>Data Pre-Processing</a:t>
            </a:r>
          </a:p>
        </p:txBody>
      </p:sp>
      <p:sp>
        <p:nvSpPr>
          <p:cNvPr id="4" name="Text Placeholder 3">
            <a:extLst>
              <a:ext uri="{FF2B5EF4-FFF2-40B4-BE49-F238E27FC236}">
                <a16:creationId xmlns:a16="http://schemas.microsoft.com/office/drawing/2014/main" id="{E161974F-7EB4-7FE9-0BBE-8944380AC199}"/>
              </a:ext>
            </a:extLst>
          </p:cNvPr>
          <p:cNvSpPr>
            <a:spLocks noGrp="1"/>
          </p:cNvSpPr>
          <p:nvPr>
            <p:ph type="body" idx="1"/>
          </p:nvPr>
        </p:nvSpPr>
        <p:spPr>
          <a:xfrm>
            <a:off x="1206500" y="2865120"/>
            <a:ext cx="21971000" cy="9639396"/>
          </a:xfrm>
        </p:spPr>
        <p:txBody>
          <a:bodyPr>
            <a:normAutofit lnSpcReduction="10000"/>
          </a:bodyPr>
          <a:lstStyle/>
          <a:p>
            <a:pPr marL="670559" marR="0" lvl="0" indent="-670559" algn="l" defTabSz="792479" rtl="0" eaLnBrk="1" fontAlgn="auto" latinLnBrk="0" hangingPunct="1">
              <a:lnSpc>
                <a:spcPct val="100000"/>
              </a:lnSpc>
              <a:spcBef>
                <a:spcPts val="0"/>
              </a:spcBef>
              <a:spcAft>
                <a:spcPts val="0"/>
              </a:spcAft>
              <a:buClrTx/>
              <a:buSzPct val="123000"/>
              <a:buFontTx/>
              <a:buChar char="•"/>
              <a:tabLst/>
              <a:defRPr sz="5280" b="0"/>
            </a:pPr>
            <a:r>
              <a:rPr kumimoji="0" lang="en-US" sz="5280" b="0" i="0" u="none" strike="noStrike" kern="0" cap="none" spc="0" normalizeH="0" baseline="0" noProof="0" dirty="0">
                <a:ln>
                  <a:noFill/>
                </a:ln>
                <a:solidFill>
                  <a:srgbClr val="000000"/>
                </a:solidFill>
                <a:effectLst/>
                <a:uLnTx/>
                <a:uFillTx/>
                <a:latin typeface="Helvetica Neue"/>
                <a:sym typeface="Helvetica Neue"/>
              </a:rPr>
              <a:t>Arrange data as per requirement such as removing unwanted columns from data frame </a:t>
            </a:r>
          </a:p>
          <a:p>
            <a:pPr marL="0" marR="0" lvl="0" indent="0" algn="l" defTabSz="792479" rtl="0" eaLnBrk="1" fontAlgn="auto" latinLnBrk="0" hangingPunct="1">
              <a:lnSpc>
                <a:spcPct val="100000"/>
              </a:lnSpc>
              <a:spcBef>
                <a:spcPts val="0"/>
              </a:spcBef>
              <a:spcAft>
                <a:spcPts val="0"/>
              </a:spcAft>
              <a:buClrTx/>
              <a:buSzTx/>
              <a:buFontTx/>
              <a:buNone/>
              <a:tabLst/>
              <a:defRPr sz="5280" b="0"/>
            </a:pPr>
            <a:endParaRPr kumimoji="0" lang="en-US" sz="5280" b="0" i="0" u="none" strike="noStrike" kern="0" cap="none" spc="0" normalizeH="0" baseline="0" noProof="0" dirty="0">
              <a:ln>
                <a:noFill/>
              </a:ln>
              <a:solidFill>
                <a:srgbClr val="000000"/>
              </a:solidFill>
              <a:effectLst/>
              <a:uLnTx/>
              <a:uFillTx/>
              <a:latin typeface="Helvetica Neue"/>
              <a:sym typeface="Helvetica Neue"/>
            </a:endParaRPr>
          </a:p>
          <a:p>
            <a:pPr marL="670559" marR="0" lvl="0" indent="-670559" algn="l" defTabSz="792479" rtl="0" eaLnBrk="1" fontAlgn="auto" latinLnBrk="0" hangingPunct="1">
              <a:lnSpc>
                <a:spcPct val="100000"/>
              </a:lnSpc>
              <a:spcBef>
                <a:spcPts val="0"/>
              </a:spcBef>
              <a:spcAft>
                <a:spcPts val="0"/>
              </a:spcAft>
              <a:buClrTx/>
              <a:buSzPct val="123000"/>
              <a:buFontTx/>
              <a:buChar char="•"/>
              <a:tabLst/>
              <a:defRPr sz="5280" b="0"/>
            </a:pPr>
            <a:r>
              <a:rPr kumimoji="0" lang="en-US" sz="5280" b="0" i="0" u="none" strike="noStrike" kern="0" cap="none" spc="0" normalizeH="0" baseline="0" noProof="0" dirty="0">
                <a:ln>
                  <a:noFill/>
                </a:ln>
                <a:solidFill>
                  <a:srgbClr val="000000"/>
                </a:solidFill>
                <a:effectLst/>
                <a:uLnTx/>
                <a:uFillTx/>
                <a:latin typeface="Helvetica Neue"/>
                <a:sym typeface="Helvetica Neue"/>
              </a:rPr>
              <a:t>We use genres, id, keywords, </a:t>
            </a:r>
            <a:r>
              <a:rPr kumimoji="0" lang="en-US" sz="5280" b="0" i="0" u="none" strike="noStrike" kern="0" cap="none" spc="0" normalizeH="0" baseline="0" noProof="0" dirty="0" err="1">
                <a:ln>
                  <a:noFill/>
                </a:ln>
                <a:solidFill>
                  <a:srgbClr val="000000"/>
                </a:solidFill>
                <a:effectLst/>
                <a:uLnTx/>
                <a:uFillTx/>
                <a:latin typeface="Helvetica Neue"/>
                <a:sym typeface="Helvetica Neue"/>
              </a:rPr>
              <a:t>titile</a:t>
            </a:r>
            <a:r>
              <a:rPr kumimoji="0" lang="en-US" sz="5280" b="0" i="0" u="none" strike="noStrike" kern="0" cap="none" spc="0" normalizeH="0" baseline="0" noProof="0" dirty="0">
                <a:ln>
                  <a:noFill/>
                </a:ln>
                <a:solidFill>
                  <a:srgbClr val="000000"/>
                </a:solidFill>
                <a:effectLst/>
                <a:uLnTx/>
                <a:uFillTx/>
                <a:latin typeface="Helvetica Neue"/>
                <a:sym typeface="Helvetica Neue"/>
              </a:rPr>
              <a:t>, overview, cast and crew   </a:t>
            </a:r>
          </a:p>
          <a:p>
            <a:pPr marL="0" marR="0" lvl="0" indent="0" algn="l" defTabSz="792479" rtl="0" eaLnBrk="1" fontAlgn="auto" latinLnBrk="0" hangingPunct="1">
              <a:lnSpc>
                <a:spcPct val="100000"/>
              </a:lnSpc>
              <a:spcBef>
                <a:spcPts val="0"/>
              </a:spcBef>
              <a:spcAft>
                <a:spcPts val="0"/>
              </a:spcAft>
              <a:buClrTx/>
              <a:buSzTx/>
              <a:buFontTx/>
              <a:buNone/>
              <a:tabLst/>
              <a:defRPr sz="5280" b="0"/>
            </a:pPr>
            <a:endParaRPr kumimoji="0" lang="en-US" sz="5280" b="0" i="0" u="none" strike="noStrike" kern="0" cap="none" spc="0" normalizeH="0" baseline="0" noProof="0" dirty="0">
              <a:ln>
                <a:noFill/>
              </a:ln>
              <a:solidFill>
                <a:srgbClr val="000000"/>
              </a:solidFill>
              <a:effectLst/>
              <a:uLnTx/>
              <a:uFillTx/>
              <a:latin typeface="Helvetica Neue"/>
              <a:sym typeface="Helvetica Neue"/>
            </a:endParaRPr>
          </a:p>
          <a:p>
            <a:pPr marL="670559" marR="0" lvl="0" indent="-670559" algn="l" defTabSz="792479" rtl="0" eaLnBrk="1" fontAlgn="auto" latinLnBrk="0" hangingPunct="1">
              <a:lnSpc>
                <a:spcPct val="100000"/>
              </a:lnSpc>
              <a:spcBef>
                <a:spcPts val="0"/>
              </a:spcBef>
              <a:spcAft>
                <a:spcPts val="0"/>
              </a:spcAft>
              <a:buClrTx/>
              <a:buSzPct val="123000"/>
              <a:buFontTx/>
              <a:buChar char="•"/>
              <a:tabLst/>
              <a:defRPr sz="5280" b="0"/>
            </a:pPr>
            <a:r>
              <a:rPr kumimoji="0" lang="en-US" sz="5280" b="0" i="0" u="none" strike="noStrike" kern="0" cap="none" spc="0" normalizeH="0" baseline="0" noProof="0" dirty="0">
                <a:ln>
                  <a:noFill/>
                </a:ln>
                <a:solidFill>
                  <a:srgbClr val="000000"/>
                </a:solidFill>
                <a:effectLst/>
                <a:uLnTx/>
                <a:uFillTx/>
                <a:latin typeface="Helvetica Neue"/>
                <a:sym typeface="Helvetica Neue"/>
              </a:rPr>
              <a:t>Import </a:t>
            </a:r>
            <a:r>
              <a:rPr kumimoji="0" lang="en-US" sz="5280" b="0" i="0" u="none" strike="noStrike" kern="0" cap="none" spc="0" normalizeH="0" baseline="0" noProof="0" dirty="0" err="1">
                <a:ln>
                  <a:noFill/>
                </a:ln>
                <a:solidFill>
                  <a:srgbClr val="000000"/>
                </a:solidFill>
                <a:effectLst/>
                <a:uLnTx/>
                <a:uFillTx/>
                <a:latin typeface="Helvetica Neue"/>
                <a:sym typeface="Helvetica Neue"/>
              </a:rPr>
              <a:t>Ast</a:t>
            </a:r>
            <a:r>
              <a:rPr kumimoji="0" lang="en-US" sz="5280" b="0" i="0" u="none" strike="noStrike" kern="0" cap="none" spc="0" normalizeH="0" baseline="0" noProof="0" dirty="0">
                <a:ln>
                  <a:noFill/>
                </a:ln>
                <a:solidFill>
                  <a:srgbClr val="000000"/>
                </a:solidFill>
                <a:effectLst/>
                <a:uLnTx/>
                <a:uFillTx/>
                <a:latin typeface="Helvetica Neue"/>
                <a:sym typeface="Helvetica Neue"/>
              </a:rPr>
              <a:t> and use </a:t>
            </a:r>
            <a:r>
              <a:rPr kumimoji="0" lang="en-US" sz="5280" b="0" i="0" u="none" strike="noStrike" kern="0" cap="none" spc="0" normalizeH="0" baseline="0" noProof="0" dirty="0" err="1">
                <a:ln>
                  <a:noFill/>
                </a:ln>
                <a:solidFill>
                  <a:srgbClr val="FFD932">
                    <a:hueOff val="-1247790"/>
                    <a:lumOff val="-12326"/>
                  </a:srgbClr>
                </a:solidFill>
                <a:effectLst/>
                <a:uLnTx/>
                <a:uFillTx/>
                <a:latin typeface="Helvetica Neue"/>
                <a:sym typeface="Helvetica Neue"/>
              </a:rPr>
              <a:t>ast.</a:t>
            </a:r>
            <a:r>
              <a:rPr kumimoji="0" lang="en-US" sz="5280" b="0" i="0" u="none" strike="noStrike" kern="0" cap="none" spc="0" normalizeH="0" baseline="0" noProof="0" dirty="0" err="1">
                <a:ln>
                  <a:noFill/>
                </a:ln>
                <a:solidFill>
                  <a:srgbClr val="00A2FF"/>
                </a:solidFill>
                <a:effectLst/>
                <a:uLnTx/>
                <a:uFillTx/>
                <a:latin typeface="Helvetica Neue"/>
                <a:sym typeface="Helvetica Neue"/>
              </a:rPr>
              <a:t>literal_eval</a:t>
            </a:r>
            <a:r>
              <a:rPr kumimoji="0" lang="en-US" sz="5280" b="0" i="0" u="none" strike="noStrike" kern="0" cap="none" spc="0" normalizeH="0" baseline="0" noProof="0" dirty="0">
                <a:ln>
                  <a:noFill/>
                </a:ln>
                <a:solidFill>
                  <a:srgbClr val="00A2FF"/>
                </a:solidFill>
                <a:effectLst/>
                <a:uLnTx/>
                <a:uFillTx/>
                <a:latin typeface="Helvetica Neue"/>
                <a:sym typeface="Helvetica Neue"/>
              </a:rPr>
              <a:t>( )</a:t>
            </a:r>
            <a:r>
              <a:rPr kumimoji="0" lang="en-US" sz="5280" b="0" i="0" u="none" strike="noStrike" kern="0" cap="none" spc="0" normalizeH="0" baseline="0" noProof="0" dirty="0">
                <a:ln>
                  <a:noFill/>
                </a:ln>
                <a:solidFill>
                  <a:srgbClr val="000000"/>
                </a:solidFill>
                <a:effectLst/>
                <a:uLnTx/>
                <a:uFillTx/>
                <a:latin typeface="Helvetica Neue"/>
                <a:sym typeface="Helvetica Neue"/>
              </a:rPr>
              <a:t> </a:t>
            </a:r>
          </a:p>
          <a:p>
            <a:pPr marL="0" marR="0" lvl="0" indent="0" algn="l" defTabSz="792479" rtl="0" eaLnBrk="1" fontAlgn="auto" latinLnBrk="0" hangingPunct="1">
              <a:lnSpc>
                <a:spcPct val="100000"/>
              </a:lnSpc>
              <a:spcBef>
                <a:spcPts val="0"/>
              </a:spcBef>
              <a:spcAft>
                <a:spcPts val="0"/>
              </a:spcAft>
              <a:buClrTx/>
              <a:buSzTx/>
              <a:buFontTx/>
              <a:buNone/>
              <a:tabLst/>
              <a:defRPr sz="5280" b="0"/>
            </a:pPr>
            <a:endParaRPr kumimoji="0" lang="en-US" sz="5280" b="0" i="0" u="none" strike="noStrike" kern="0" cap="none" spc="0" normalizeH="0" baseline="0" noProof="0" dirty="0">
              <a:ln>
                <a:noFill/>
              </a:ln>
              <a:solidFill>
                <a:srgbClr val="000000"/>
              </a:solidFill>
              <a:effectLst/>
              <a:uLnTx/>
              <a:uFillTx/>
              <a:latin typeface="Helvetica Neue"/>
              <a:sym typeface="Helvetica Neue"/>
            </a:endParaRPr>
          </a:p>
          <a:p>
            <a:pPr marL="670559" marR="0" lvl="0" indent="-670559" algn="l" defTabSz="792479" rtl="0" eaLnBrk="1" fontAlgn="auto" latinLnBrk="0" hangingPunct="1">
              <a:lnSpc>
                <a:spcPct val="100000"/>
              </a:lnSpc>
              <a:spcBef>
                <a:spcPts val="0"/>
              </a:spcBef>
              <a:spcAft>
                <a:spcPts val="0"/>
              </a:spcAft>
              <a:buClrTx/>
              <a:buSzPct val="123000"/>
              <a:buFontTx/>
              <a:buChar char="•"/>
              <a:tabLst/>
              <a:defRPr sz="5280" b="0"/>
            </a:pPr>
            <a:r>
              <a:rPr kumimoji="0" lang="en-US" sz="5280" b="0" i="0" u="none" strike="noStrike" kern="0" cap="none" spc="0" normalizeH="0" baseline="0" noProof="0" dirty="0">
                <a:ln>
                  <a:noFill/>
                </a:ln>
                <a:solidFill>
                  <a:srgbClr val="000000"/>
                </a:solidFill>
                <a:effectLst/>
                <a:uLnTx/>
                <a:uFillTx/>
                <a:latin typeface="Helvetica Neue"/>
                <a:sym typeface="Helvetica Neue"/>
              </a:rPr>
              <a:t>Using </a:t>
            </a:r>
            <a:r>
              <a:rPr kumimoji="0" lang="en-US" sz="5280" b="0" i="0" u="none" strike="noStrike" kern="0" cap="none" spc="0" normalizeH="0" baseline="0" noProof="0" dirty="0" err="1">
                <a:ln>
                  <a:noFill/>
                </a:ln>
                <a:solidFill>
                  <a:srgbClr val="000000"/>
                </a:solidFill>
                <a:effectLst/>
                <a:uLnTx/>
                <a:uFillTx/>
                <a:latin typeface="Helvetica Neue"/>
                <a:sym typeface="Helvetica Neue"/>
              </a:rPr>
              <a:t>ast</a:t>
            </a:r>
            <a:r>
              <a:rPr kumimoji="0" lang="en-US" sz="5280" b="0" i="0" u="none" strike="noStrike" kern="0" cap="none" spc="0" normalizeH="0" baseline="0" noProof="0" dirty="0">
                <a:ln>
                  <a:noFill/>
                </a:ln>
                <a:solidFill>
                  <a:srgbClr val="000000"/>
                </a:solidFill>
                <a:effectLst/>
                <a:uLnTx/>
                <a:uFillTx/>
                <a:latin typeface="Helvetica Neue"/>
                <a:sym typeface="Helvetica Neue"/>
              </a:rPr>
              <a:t> we simplify genres and keywords in a alphanumeric order</a:t>
            </a:r>
          </a:p>
          <a:p>
            <a:pPr marL="0" marR="0" lvl="0" indent="0" algn="l" defTabSz="792479" rtl="0" eaLnBrk="1" fontAlgn="auto" latinLnBrk="0" hangingPunct="1">
              <a:lnSpc>
                <a:spcPct val="100000"/>
              </a:lnSpc>
              <a:spcBef>
                <a:spcPts val="0"/>
              </a:spcBef>
              <a:spcAft>
                <a:spcPts val="0"/>
              </a:spcAft>
              <a:buClrTx/>
              <a:buSzTx/>
              <a:buFontTx/>
              <a:buNone/>
              <a:tabLst/>
              <a:defRPr sz="5280" b="0"/>
            </a:pPr>
            <a:endParaRPr kumimoji="0" lang="en-US" sz="5280" b="0" i="0" u="none" strike="noStrike" kern="0" cap="none" spc="0" normalizeH="0" baseline="0" noProof="0" dirty="0">
              <a:ln>
                <a:noFill/>
              </a:ln>
              <a:solidFill>
                <a:srgbClr val="000000"/>
              </a:solidFill>
              <a:effectLst/>
              <a:uLnTx/>
              <a:uFillTx/>
              <a:latin typeface="Helvetica Neue"/>
              <a:sym typeface="Helvetica Neue"/>
            </a:endParaRPr>
          </a:p>
          <a:p>
            <a:pPr marL="670559" marR="0" lvl="0" indent="-670559" algn="l" defTabSz="792479" rtl="0" eaLnBrk="1" fontAlgn="auto" latinLnBrk="0" hangingPunct="1">
              <a:lnSpc>
                <a:spcPct val="100000"/>
              </a:lnSpc>
              <a:spcBef>
                <a:spcPts val="0"/>
              </a:spcBef>
              <a:spcAft>
                <a:spcPts val="0"/>
              </a:spcAft>
              <a:buClrTx/>
              <a:buSzPct val="123000"/>
              <a:buFontTx/>
              <a:buChar char="•"/>
              <a:tabLst/>
              <a:defRPr sz="5280" b="0"/>
            </a:pPr>
            <a:r>
              <a:rPr kumimoji="0" lang="en-US" sz="5280" b="0" i="0" u="none" strike="noStrike" kern="0" cap="none" spc="0" normalizeH="0" baseline="0" noProof="0" dirty="0">
                <a:ln>
                  <a:noFill/>
                </a:ln>
                <a:solidFill>
                  <a:srgbClr val="000000"/>
                </a:solidFill>
                <a:effectLst/>
                <a:uLnTx/>
                <a:uFillTx/>
                <a:latin typeface="Helvetica Neue"/>
                <a:sym typeface="Helvetica Neue"/>
              </a:rPr>
              <a:t>Removing white spaces between strings</a:t>
            </a:r>
          </a:p>
          <a:p>
            <a:pPr marL="0" marR="0" lvl="0" indent="0" algn="l" defTabSz="792479" rtl="0" eaLnBrk="1" fontAlgn="auto" latinLnBrk="0" hangingPunct="1">
              <a:lnSpc>
                <a:spcPct val="100000"/>
              </a:lnSpc>
              <a:spcBef>
                <a:spcPts val="0"/>
              </a:spcBef>
              <a:spcAft>
                <a:spcPts val="0"/>
              </a:spcAft>
              <a:buClrTx/>
              <a:buSzTx/>
              <a:buFontTx/>
              <a:buNone/>
              <a:tabLst/>
              <a:defRPr sz="5280" b="0"/>
            </a:pPr>
            <a:endParaRPr kumimoji="0" lang="en-US" sz="5280" b="0" i="0" u="none" strike="noStrike" kern="0" cap="none" spc="0" normalizeH="0" baseline="0" noProof="0" dirty="0">
              <a:ln>
                <a:noFill/>
              </a:ln>
              <a:solidFill>
                <a:srgbClr val="000000"/>
              </a:solidFill>
              <a:effectLst/>
              <a:uLnTx/>
              <a:uFillTx/>
              <a:latin typeface="Helvetica Neue"/>
              <a:sym typeface="Helvetica Neue"/>
            </a:endParaRPr>
          </a:p>
          <a:p>
            <a:pPr marL="670559" marR="0" lvl="0" indent="-670559" algn="l" defTabSz="792479" rtl="0" eaLnBrk="1" fontAlgn="auto" latinLnBrk="0" hangingPunct="1">
              <a:lnSpc>
                <a:spcPct val="100000"/>
              </a:lnSpc>
              <a:spcBef>
                <a:spcPts val="0"/>
              </a:spcBef>
              <a:spcAft>
                <a:spcPts val="0"/>
              </a:spcAft>
              <a:buClrTx/>
              <a:buSzPct val="123000"/>
              <a:buFontTx/>
              <a:buChar char="•"/>
              <a:tabLst/>
              <a:defRPr sz="5280" b="0"/>
            </a:pPr>
            <a:r>
              <a:rPr kumimoji="0" lang="en-US" sz="5280" b="0" i="0" u="none" strike="noStrike" kern="0" cap="none" spc="0" normalizeH="0" baseline="0" noProof="0" dirty="0">
                <a:ln>
                  <a:noFill/>
                </a:ln>
                <a:solidFill>
                  <a:srgbClr val="000000"/>
                </a:solidFill>
                <a:effectLst/>
                <a:uLnTx/>
                <a:uFillTx/>
                <a:latin typeface="Helvetica Neue"/>
                <a:sym typeface="Helvetica Neue"/>
              </a:rPr>
              <a:t>Using Porter Stemmer removing morphological and </a:t>
            </a:r>
            <a:r>
              <a:rPr kumimoji="0" lang="en-US" sz="5280" b="0" i="0" u="none" strike="noStrike" kern="0" cap="none" spc="0" normalizeH="0" baseline="0" noProof="0" dirty="0" err="1">
                <a:ln>
                  <a:noFill/>
                </a:ln>
                <a:solidFill>
                  <a:srgbClr val="000000"/>
                </a:solidFill>
                <a:effectLst/>
                <a:uLnTx/>
                <a:uFillTx/>
                <a:latin typeface="Helvetica Neue"/>
                <a:sym typeface="Helvetica Neue"/>
              </a:rPr>
              <a:t>inflexional</a:t>
            </a:r>
            <a:r>
              <a:rPr kumimoji="0" lang="en-US" sz="5280" b="0" i="0" u="none" strike="noStrike" kern="0" cap="none" spc="0" normalizeH="0" baseline="0" noProof="0" dirty="0">
                <a:ln>
                  <a:noFill/>
                </a:ln>
                <a:solidFill>
                  <a:srgbClr val="000000"/>
                </a:solidFill>
                <a:effectLst/>
                <a:uLnTx/>
                <a:uFillTx/>
                <a:latin typeface="Helvetica Neue"/>
                <a:sym typeface="Helvetica Neue"/>
              </a:rPr>
              <a:t> endings</a:t>
            </a:r>
          </a:p>
          <a:p>
            <a:endParaRPr lang="en-US" dirty="0"/>
          </a:p>
        </p:txBody>
      </p:sp>
      <p:pic>
        <p:nvPicPr>
          <p:cNvPr id="5" name="Picture 4">
            <a:extLst>
              <a:ext uri="{FF2B5EF4-FFF2-40B4-BE49-F238E27FC236}">
                <a16:creationId xmlns:a16="http://schemas.microsoft.com/office/drawing/2014/main" id="{4B0AF17E-19F0-A39C-6DF8-333ECAF963B9}"/>
              </a:ext>
            </a:extLst>
          </p:cNvPr>
          <p:cNvPicPr>
            <a:picLocks noChangeAspect="1"/>
          </p:cNvPicPr>
          <p:nvPr/>
        </p:nvPicPr>
        <p:blipFill>
          <a:blip r:embed="rId2"/>
          <a:stretch>
            <a:fillRect/>
          </a:stretch>
        </p:blipFill>
        <p:spPr>
          <a:xfrm>
            <a:off x="0" y="12496841"/>
            <a:ext cx="24384000" cy="1219159"/>
          </a:xfrm>
          <a:prstGeom prst="rect">
            <a:avLst/>
          </a:prstGeom>
        </p:spPr>
      </p:pic>
    </p:spTree>
    <p:extLst>
      <p:ext uri="{BB962C8B-B14F-4D97-AF65-F5344CB8AC3E}">
        <p14:creationId xmlns:p14="http://schemas.microsoft.com/office/powerpoint/2010/main" val="363041385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A recommendation system or recommendation engine is a model used for information filtering where it tries to predict the preferences of a user and provide suggests based on these preferences. These systems have become increasingly popular nowadays and ar"/>
          <p:cNvSpPr txBox="1">
            <a:spLocks noGrp="1"/>
          </p:cNvSpPr>
          <p:nvPr>
            <p:ph type="body" idx="1"/>
          </p:nvPr>
        </p:nvSpPr>
        <p:spPr>
          <a:xfrm>
            <a:off x="548640" y="609600"/>
            <a:ext cx="23347680" cy="11887241"/>
          </a:xfrm>
          <a:prstGeom prst="rect">
            <a:avLst/>
          </a:prstGeom>
        </p:spPr>
        <p:txBody>
          <a:bodyPr>
            <a:normAutofit/>
          </a:bodyPr>
          <a:lstStyle/>
          <a:p>
            <a:pPr marL="457200" indent="-457200" defTabSz="457200">
              <a:spcBef>
                <a:spcPts val="1200"/>
              </a:spcBef>
              <a:buFont typeface="Arial" panose="020B0604020202020204" pitchFamily="34" charset="0"/>
              <a:buChar char="•"/>
              <a:defRPr sz="3000" spc="0"/>
            </a:pPr>
            <a:r>
              <a:rPr lang="en-US" sz="4000" b="0" i="0" dirty="0">
                <a:solidFill>
                  <a:srgbClr val="374151"/>
                </a:solidFill>
                <a:effectLst/>
                <a:latin typeface="Times New Roman" panose="02020603050405020304" pitchFamily="18" charset="0"/>
                <a:cs typeface="Times New Roman" panose="02020603050405020304" pitchFamily="18" charset="0"/>
              </a:rPr>
              <a:t>The code </a:t>
            </a:r>
            <a:r>
              <a:rPr lang="en-US" sz="4000" dirty="0">
                <a:solidFill>
                  <a:srgbClr val="374151"/>
                </a:solidFill>
                <a:latin typeface="Times New Roman" panose="02020603050405020304" pitchFamily="18" charset="0"/>
                <a:cs typeface="Times New Roman" panose="02020603050405020304" pitchFamily="18" charset="0"/>
              </a:rPr>
              <a:t>we </a:t>
            </a:r>
            <a:r>
              <a:rPr lang="en-US" sz="4000" b="0" i="0" dirty="0">
                <a:solidFill>
                  <a:srgbClr val="374151"/>
                </a:solidFill>
                <a:effectLst/>
                <a:latin typeface="Times New Roman" panose="02020603050405020304" pitchFamily="18" charset="0"/>
                <a:cs typeface="Times New Roman" panose="02020603050405020304" pitchFamily="18" charset="0"/>
              </a:rPr>
              <a:t>provided is a Python script that builds a movie recommendation system using machine learning with content filtering. The script performs a number of operations to preprocess and prepare the data for use in the recommendation system, including:</a:t>
            </a:r>
          </a:p>
          <a:p>
            <a:pPr marL="457200" indent="-457200" defTabSz="457200">
              <a:spcBef>
                <a:spcPts val="1200"/>
              </a:spcBef>
              <a:buFont typeface="Arial" panose="020B0604020202020204" pitchFamily="34" charset="0"/>
              <a:buChar char="•"/>
              <a:defRPr sz="3000" spc="0"/>
            </a:pPr>
            <a:r>
              <a:rPr lang="en-US" sz="4000" b="1" i="0" dirty="0">
                <a:solidFill>
                  <a:srgbClr val="111827"/>
                </a:solidFill>
                <a:effectLst/>
                <a:latin typeface="Times New Roman" panose="02020603050405020304" pitchFamily="18" charset="0"/>
                <a:cs typeface="Times New Roman" panose="02020603050405020304" pitchFamily="18" charset="0"/>
              </a:rPr>
              <a:t>   </a:t>
            </a:r>
            <a:r>
              <a:rPr lang="en-US" sz="4000" i="0" dirty="0">
                <a:solidFill>
                  <a:srgbClr val="111827"/>
                </a:solidFill>
                <a:effectLst/>
                <a:latin typeface="Times New Roman" panose="02020603050405020304" pitchFamily="18" charset="0"/>
                <a:cs typeface="Times New Roman" panose="02020603050405020304" pitchFamily="18" charset="0"/>
              </a:rPr>
              <a:t>I</a:t>
            </a:r>
            <a:r>
              <a:rPr lang="en-US" sz="4000" i="0" dirty="0">
                <a:solidFill>
                  <a:srgbClr val="374151"/>
                </a:solidFill>
                <a:effectLst/>
                <a:latin typeface="Times New Roman" panose="02020603050405020304" pitchFamily="18" charset="0"/>
                <a:cs typeface="Times New Roman" panose="02020603050405020304" pitchFamily="18" charset="0"/>
              </a:rPr>
              <a:t>mporting</a:t>
            </a:r>
            <a:r>
              <a:rPr lang="en-US" sz="4000" b="0" i="0" dirty="0">
                <a:solidFill>
                  <a:srgbClr val="374151"/>
                </a:solidFill>
                <a:effectLst/>
                <a:latin typeface="Times New Roman" panose="02020603050405020304" pitchFamily="18" charset="0"/>
                <a:cs typeface="Times New Roman" panose="02020603050405020304" pitchFamily="18" charset="0"/>
              </a:rPr>
              <a:t> and merging two datasets: The script imports two datasets,  </a:t>
            </a:r>
            <a:r>
              <a:rPr lang="en-US" sz="4000" b="1" i="0" dirty="0">
                <a:solidFill>
                  <a:srgbClr val="FF0000"/>
                </a:solidFill>
                <a:effectLst/>
                <a:latin typeface="Times New Roman" panose="02020603050405020304" pitchFamily="18" charset="0"/>
                <a:cs typeface="Times New Roman" panose="02020603050405020304" pitchFamily="18" charset="0"/>
              </a:rPr>
              <a:t>tmdb_5000_movies.csv </a:t>
            </a:r>
            <a:r>
              <a:rPr lang="en-US" sz="4000" b="1" i="0" dirty="0">
                <a:solidFill>
                  <a:srgbClr val="111827"/>
                </a:solidFill>
                <a:effectLst/>
                <a:latin typeface="Times New Roman" panose="02020603050405020304" pitchFamily="18" charset="0"/>
                <a:cs typeface="Times New Roman" panose="02020603050405020304" pitchFamily="18" charset="0"/>
              </a:rPr>
              <a:t>and </a:t>
            </a:r>
            <a:r>
              <a:rPr lang="en-US" sz="4000" b="1" i="0" dirty="0">
                <a:solidFill>
                  <a:srgbClr val="FF0000"/>
                </a:solidFill>
                <a:effectLst/>
                <a:latin typeface="Times New Roman" panose="02020603050405020304" pitchFamily="18" charset="0"/>
                <a:cs typeface="Times New Roman" panose="02020603050405020304" pitchFamily="18" charset="0"/>
              </a:rPr>
              <a:t>tmdb_5000_credits.csv.</a:t>
            </a:r>
          </a:p>
          <a:p>
            <a:pPr marL="457200" indent="-457200" defTabSz="457200">
              <a:spcBef>
                <a:spcPts val="1200"/>
              </a:spcBef>
              <a:buFont typeface="Arial" panose="020B0604020202020204" pitchFamily="34" charset="0"/>
              <a:buChar char="•"/>
              <a:defRPr sz="3000" spc="0"/>
            </a:pPr>
            <a:r>
              <a:rPr lang="en-US" sz="4000" dirty="0">
                <a:solidFill>
                  <a:srgbClr val="374151"/>
                </a:solidFill>
                <a:latin typeface="Times New Roman" panose="02020603050405020304" pitchFamily="18" charset="0"/>
                <a:cs typeface="Times New Roman" panose="02020603050405020304" pitchFamily="18" charset="0"/>
              </a:rPr>
              <a:t>A</a:t>
            </a:r>
            <a:r>
              <a:rPr lang="en-US" sz="4000" b="0" i="0" dirty="0">
                <a:solidFill>
                  <a:srgbClr val="374151"/>
                </a:solidFill>
                <a:effectLst/>
                <a:latin typeface="Times New Roman" panose="02020603050405020304" pitchFamily="18" charset="0"/>
                <a:cs typeface="Times New Roman" panose="02020603050405020304" pitchFamily="18" charset="0"/>
              </a:rPr>
              <a:t>nd merges them on the ‘title’ column to create a single dataset of movies cleaning and preprocessing the data: The script removes null values from the dataset, and applies a series of functions to convert various columns into lists of strings. These functions use the ‘</a:t>
            </a:r>
            <a:r>
              <a:rPr lang="en-US" sz="4000" b="1" i="0" dirty="0" err="1">
                <a:solidFill>
                  <a:schemeClr val="accent6">
                    <a:lumMod val="75000"/>
                  </a:schemeClr>
                </a:solidFill>
                <a:effectLst/>
                <a:latin typeface="Times New Roman" panose="02020603050405020304" pitchFamily="18" charset="0"/>
                <a:cs typeface="Times New Roman" panose="02020603050405020304" pitchFamily="18" charset="0"/>
              </a:rPr>
              <a:t>ast</a:t>
            </a:r>
            <a:r>
              <a:rPr lang="en-US" sz="4000" b="1" i="0" dirty="0">
                <a:solidFill>
                  <a:schemeClr val="accent6">
                    <a:lumMod val="75000"/>
                  </a:schemeClr>
                </a:solidFill>
                <a:effectLst/>
                <a:latin typeface="Times New Roman" panose="02020603050405020304" pitchFamily="18" charset="0"/>
                <a:cs typeface="Times New Roman" panose="02020603050405020304" pitchFamily="18" charset="0"/>
              </a:rPr>
              <a:t>’ </a:t>
            </a:r>
            <a:r>
              <a:rPr lang="en-US" sz="4000" b="0" i="0" dirty="0">
                <a:solidFill>
                  <a:srgbClr val="374151"/>
                </a:solidFill>
                <a:effectLst/>
                <a:latin typeface="Times New Roman" panose="02020603050405020304" pitchFamily="18" charset="0"/>
                <a:cs typeface="Times New Roman" panose="02020603050405020304" pitchFamily="18" charset="0"/>
              </a:rPr>
              <a:t>library to parse strings containing lists of dictionaries, and extract specific values from the dictionaries.</a:t>
            </a:r>
          </a:p>
          <a:p>
            <a:pPr marL="457200" indent="-457200" defTabSz="457200">
              <a:spcBef>
                <a:spcPts val="1200"/>
              </a:spcBef>
              <a:buFont typeface="Arial" panose="020B0604020202020204" pitchFamily="34" charset="0"/>
              <a:buChar char="•"/>
              <a:defRPr sz="3000" spc="0"/>
            </a:pP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Creating a </a:t>
            </a:r>
            <a:r>
              <a:rPr lang="en-US" sz="40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tags</a:t>
            </a: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column: The script concatenates the processed </a:t>
            </a:r>
            <a:r>
              <a:rPr lang="en-US" sz="4000" b="1"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overview</a:t>
            </a:r>
            <a:r>
              <a:rPr lang="en-US" sz="40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genres</a:t>
            </a:r>
            <a:r>
              <a:rPr lang="en-US" sz="40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keywords</a:t>
            </a:r>
            <a:r>
              <a:rPr lang="en-US" sz="40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cast</a:t>
            </a:r>
            <a:r>
              <a:rPr lang="en-US" sz="40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and </a:t>
            </a:r>
            <a:r>
              <a:rPr lang="en-US" sz="4000" b="1"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crew</a:t>
            </a:r>
            <a:r>
              <a:rPr lang="en-US" sz="40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columns into a single </a:t>
            </a:r>
            <a:r>
              <a:rPr lang="en-US" sz="40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tags</a:t>
            </a: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column, which will be used as input to the recommendation system.</a:t>
            </a:r>
            <a:endParaRPr lang="en-US" sz="4000" dirty="0">
              <a:effectLst/>
              <a:latin typeface="Times New Roman" panose="02020603050405020304" pitchFamily="18" charset="0"/>
              <a:ea typeface="Arial Unicode MS"/>
              <a:cs typeface="Times New Roman" panose="02020603050405020304" pitchFamily="18" charset="0"/>
            </a:endParaRPr>
          </a:p>
          <a:p>
            <a:pPr marL="457200" indent="-457200" defTabSz="457200">
              <a:spcBef>
                <a:spcPts val="1200"/>
              </a:spcBef>
              <a:buFont typeface="Arial" panose="020B0604020202020204" pitchFamily="34" charset="0"/>
              <a:buChar char="•"/>
              <a:defRPr sz="3000" spc="0"/>
            </a:pPr>
            <a:endParaRPr lang="en-US" sz="4000" b="0" i="0" dirty="0">
              <a:solidFill>
                <a:srgbClr val="374151"/>
              </a:solidFill>
              <a:effectLst/>
              <a:latin typeface="Times New Roman" panose="02020603050405020304" pitchFamily="18" charset="0"/>
              <a:cs typeface="Times New Roman" panose="02020603050405020304" pitchFamily="18" charset="0"/>
            </a:endParaRPr>
          </a:p>
          <a:p>
            <a:pPr marL="457200" indent="-457200" defTabSz="457200">
              <a:spcBef>
                <a:spcPts val="1200"/>
              </a:spcBef>
              <a:buFont typeface="Arial" panose="020B0604020202020204" pitchFamily="34" charset="0"/>
              <a:buChar char="•"/>
              <a:defRPr sz="3000" spc="0"/>
            </a:pP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Stemming and tokenizing the text data: The script uses the </a:t>
            </a:r>
            <a:r>
              <a:rPr lang="en-US" sz="4000" b="1" dirty="0" err="1">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nltk</a:t>
            </a:r>
            <a:r>
              <a:rPr lang="en-US" sz="40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library to stem and tokenize the text data in the </a:t>
            </a:r>
            <a:r>
              <a:rPr lang="en-US" sz="4000" b="1"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overview</a:t>
            </a:r>
            <a:r>
              <a:rPr lang="en-US" sz="40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genres</a:t>
            </a:r>
            <a:r>
              <a:rPr lang="en-US" sz="40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keywords</a:t>
            </a:r>
            <a:r>
              <a:rPr lang="en-US" sz="40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cast</a:t>
            </a:r>
            <a:r>
              <a:rPr lang="en-US" sz="40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4000" b="1"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crew</a:t>
            </a:r>
            <a:r>
              <a:rPr lang="en-US" sz="40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columns. This involves removing common morphological and </a:t>
            </a:r>
            <a:r>
              <a:rPr lang="en-US" sz="40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inflexional</a:t>
            </a: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endings from the words, and splitting the text into individual tokens.</a:t>
            </a:r>
          </a:p>
          <a:p>
            <a:pPr marL="457200" indent="-457200" defTabSz="457200">
              <a:spcBef>
                <a:spcPts val="1200"/>
              </a:spcBef>
              <a:buFont typeface="Arial" panose="020B0604020202020204" pitchFamily="34" charset="0"/>
              <a:buChar char="•"/>
              <a:defRPr sz="3000" spc="0"/>
            </a:pP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Overall, the script performs a number of operations to preprocess and prepare the data for use in a movie recommendation system using machine learning with content filtering.</a:t>
            </a:r>
            <a:endParaRPr lang="en-US" sz="4000" dirty="0">
              <a:effectLst/>
              <a:latin typeface="Times New Roman" panose="02020603050405020304" pitchFamily="18" charset="0"/>
              <a:ea typeface="Arial Unicode MS"/>
              <a:cs typeface="Times New Roman" panose="02020603050405020304" pitchFamily="18" charset="0"/>
            </a:endParaRPr>
          </a:p>
          <a:p>
            <a:pPr marL="457200" indent="-457200" defTabSz="457200">
              <a:spcBef>
                <a:spcPts val="1200"/>
              </a:spcBef>
              <a:buFont typeface="Arial" panose="020B0604020202020204" pitchFamily="34" charset="0"/>
              <a:buChar char="•"/>
              <a:defRPr sz="3000" spc="0"/>
            </a:pPr>
            <a:endParaRPr lang="en-US" sz="3600" dirty="0">
              <a:effectLst/>
              <a:latin typeface="Times New Roman" panose="02020603050405020304" pitchFamily="18" charset="0"/>
              <a:ea typeface="Arial Unicode MS"/>
              <a:cs typeface="Times New Roman" panose="02020603050405020304" pitchFamily="18" charset="0"/>
            </a:endParaRPr>
          </a:p>
          <a:p>
            <a:pPr marL="457200" indent="-457200" defTabSz="457200">
              <a:spcBef>
                <a:spcPts val="1200"/>
              </a:spcBef>
              <a:buFont typeface="Arial" panose="020B0604020202020204" pitchFamily="34" charset="0"/>
              <a:buChar char="•"/>
              <a:defRPr sz="3000" spc="0"/>
            </a:pPr>
            <a:endParaRPr lang="en-US" sz="3600" b="0" i="0" dirty="0">
              <a:solidFill>
                <a:srgbClr val="374151"/>
              </a:solidFill>
              <a:effectLst/>
              <a:latin typeface="Söhne"/>
            </a:endParaRPr>
          </a:p>
          <a:p>
            <a:pPr defTabSz="457200">
              <a:spcBef>
                <a:spcPts val="1200"/>
              </a:spcBef>
              <a:defRPr sz="3000" spc="0"/>
            </a:pPr>
            <a:endParaRPr lang="en-US" sz="4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9F48080-D50C-5416-B7E4-6DFC3C0774CD}"/>
              </a:ext>
            </a:extLst>
          </p:cNvPr>
          <p:cNvPicPr>
            <a:picLocks noChangeAspect="1"/>
          </p:cNvPicPr>
          <p:nvPr/>
        </p:nvPicPr>
        <p:blipFill>
          <a:blip r:embed="rId2"/>
          <a:stretch>
            <a:fillRect/>
          </a:stretch>
        </p:blipFill>
        <p:spPr>
          <a:xfrm>
            <a:off x="0" y="12496841"/>
            <a:ext cx="24384000" cy="1219159"/>
          </a:xfrm>
          <a:prstGeom prst="rect">
            <a:avLst/>
          </a:prstGeom>
        </p:spPr>
      </p:pic>
    </p:spTree>
    <p:extLst>
      <p:ext uri="{BB962C8B-B14F-4D97-AF65-F5344CB8AC3E}">
        <p14:creationId xmlns:p14="http://schemas.microsoft.com/office/powerpoint/2010/main" val="246897759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573915-F95D-2FE7-F5A6-ED40C19DF9D7}"/>
              </a:ext>
            </a:extLst>
          </p:cNvPr>
          <p:cNvSpPr>
            <a:spLocks noGrp="1"/>
          </p:cNvSpPr>
          <p:nvPr>
            <p:ph type="body" idx="1"/>
          </p:nvPr>
        </p:nvSpPr>
        <p:spPr>
          <a:xfrm>
            <a:off x="1206500" y="975360"/>
            <a:ext cx="21971000" cy="11529156"/>
          </a:xfrm>
        </p:spPr>
        <p:txBody>
          <a:bodyPr/>
          <a:lstStyle/>
          <a:p>
            <a:endParaRPr lang="en-US" dirty="0"/>
          </a:p>
        </p:txBody>
      </p:sp>
      <p:pic>
        <p:nvPicPr>
          <p:cNvPr id="6" name="Picture 5">
            <a:extLst>
              <a:ext uri="{FF2B5EF4-FFF2-40B4-BE49-F238E27FC236}">
                <a16:creationId xmlns:a16="http://schemas.microsoft.com/office/drawing/2014/main" id="{5F40C4FB-0C30-2CE7-4C04-753491EFD1EB}"/>
              </a:ext>
            </a:extLst>
          </p:cNvPr>
          <p:cNvPicPr>
            <a:picLocks noChangeAspect="1"/>
          </p:cNvPicPr>
          <p:nvPr/>
        </p:nvPicPr>
        <p:blipFill>
          <a:blip r:embed="rId2"/>
          <a:stretch>
            <a:fillRect/>
          </a:stretch>
        </p:blipFill>
        <p:spPr>
          <a:xfrm>
            <a:off x="1206500" y="670560"/>
            <a:ext cx="21971000" cy="120700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a:extLst>
              <a:ext uri="{FF2B5EF4-FFF2-40B4-BE49-F238E27FC236}">
                <a16:creationId xmlns:a16="http://schemas.microsoft.com/office/drawing/2014/main" id="{57CC5FF1-A651-8E65-7B18-0BB4040580DE}"/>
              </a:ext>
            </a:extLst>
          </p:cNvPr>
          <p:cNvPicPr>
            <a:picLocks noChangeAspect="1"/>
          </p:cNvPicPr>
          <p:nvPr/>
        </p:nvPicPr>
        <p:blipFill>
          <a:blip r:embed="rId3"/>
          <a:stretch>
            <a:fillRect/>
          </a:stretch>
        </p:blipFill>
        <p:spPr>
          <a:xfrm>
            <a:off x="0" y="12496841"/>
            <a:ext cx="24384000" cy="1219159"/>
          </a:xfrm>
          <a:prstGeom prst="rect">
            <a:avLst/>
          </a:prstGeom>
        </p:spPr>
      </p:pic>
    </p:spTree>
    <p:extLst>
      <p:ext uri="{BB962C8B-B14F-4D97-AF65-F5344CB8AC3E}">
        <p14:creationId xmlns:p14="http://schemas.microsoft.com/office/powerpoint/2010/main" val="30599606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NAGA SAI SASI KIRAN KAKARPARTHI…"/>
          <p:cNvSpPr txBox="1">
            <a:spLocks noGrp="1"/>
          </p:cNvSpPr>
          <p:nvPr>
            <p:ph type="body" idx="21"/>
          </p:nvPr>
        </p:nvSpPr>
        <p:spPr>
          <a:xfrm>
            <a:off x="1201340" y="10291389"/>
            <a:ext cx="22099127" cy="220545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9700" tIns="139700" rIns="139700" bIns="139700"/>
          <a:lstStyle/>
          <a:p>
            <a:pPr defTabSz="619125">
              <a:defRPr sz="2700"/>
            </a:pPr>
            <a:r>
              <a:rPr sz="4000" dirty="0">
                <a:solidFill>
                  <a:srgbClr val="FF0000"/>
                </a:solidFill>
              </a:rPr>
              <a:t>BOLISETTY SURYA PRAKASH</a:t>
            </a:r>
            <a:endParaRPr lang="en-US" sz="4000" dirty="0">
              <a:solidFill>
                <a:srgbClr val="FF0000"/>
              </a:solidFill>
            </a:endParaRPr>
          </a:p>
          <a:p>
            <a:pPr defTabSz="619125">
              <a:defRPr sz="2700"/>
            </a:pPr>
            <a:r>
              <a:rPr lang="fi-FI" sz="4000" dirty="0">
                <a:solidFill>
                  <a:srgbClr val="FF0000"/>
                </a:solidFill>
              </a:rPr>
              <a:t>NAGA SAI SASI KIRAN KAKARPARTHI</a:t>
            </a:r>
          </a:p>
          <a:p>
            <a:pPr defTabSz="619125">
              <a:defRPr sz="2700"/>
            </a:pPr>
            <a:r>
              <a:rPr sz="4000" dirty="0">
                <a:solidFill>
                  <a:srgbClr val="FF0000"/>
                </a:solidFill>
              </a:rPr>
              <a:t>SOMU CHANDRA KIRAN REDDY</a:t>
            </a:r>
            <a:endParaRPr lang="en-US" sz="4000" dirty="0">
              <a:solidFill>
                <a:srgbClr val="FF0000"/>
              </a:solidFill>
            </a:endParaRPr>
          </a:p>
          <a:p>
            <a:pPr defTabSz="619125">
              <a:defRPr sz="2700"/>
            </a:pPr>
            <a:endParaRPr dirty="0"/>
          </a:p>
        </p:txBody>
      </p:sp>
      <p:sp>
        <p:nvSpPr>
          <p:cNvPr id="152" name="Movie Recommendation System"/>
          <p:cNvSpPr txBox="1">
            <a:spLocks noGrp="1"/>
          </p:cNvSpPr>
          <p:nvPr>
            <p:ph type="ctrTitle"/>
          </p:nvPr>
        </p:nvSpPr>
        <p:spPr>
          <a:xfrm>
            <a:off x="1206496" y="2574991"/>
            <a:ext cx="22988352" cy="4648201"/>
          </a:xfrm>
          <a:prstGeom prst="rect">
            <a:avLst/>
          </a:prstGeom>
        </p:spPr>
        <p:txBody>
          <a:bodyPr/>
          <a:lstStyle>
            <a:lvl1pPr>
              <a:defRPr sz="9600" spc="-192"/>
            </a:lvl1pPr>
          </a:lstStyle>
          <a:p>
            <a:r>
              <a:rPr dirty="0">
                <a:latin typeface="Times New Roman" panose="02020603050405020304" pitchFamily="18" charset="0"/>
                <a:cs typeface="Times New Roman" panose="02020603050405020304" pitchFamily="18" charset="0"/>
              </a:rPr>
              <a:t>Movie Recommendation System</a:t>
            </a:r>
            <a:r>
              <a:rPr lang="en-US" dirty="0">
                <a:latin typeface="Times New Roman" panose="02020603050405020304" pitchFamily="18" charset="0"/>
                <a:cs typeface="Times New Roman" panose="02020603050405020304" pitchFamily="18" charset="0"/>
              </a:rPr>
              <a:t> Using ML</a:t>
            </a:r>
            <a:endParaRPr dirty="0">
              <a:latin typeface="Times New Roman" panose="02020603050405020304" pitchFamily="18" charset="0"/>
              <a:cs typeface="Times New Roman" panose="02020603050405020304" pitchFamily="18" charset="0"/>
            </a:endParaRPr>
          </a:p>
        </p:txBody>
      </p:sp>
      <p:sp>
        <p:nvSpPr>
          <p:cNvPr id="153" name="Capstone Review"/>
          <p:cNvSpPr txBox="1">
            <a:spLocks noGrp="1"/>
          </p:cNvSpPr>
          <p:nvPr>
            <p:ph type="subTitle" sz="quarter" idx="1"/>
          </p:nvPr>
        </p:nvSpPr>
        <p:spPr>
          <a:xfrm>
            <a:off x="1201340" y="7223192"/>
            <a:ext cx="21971001" cy="1905001"/>
          </a:xfrm>
          <a:prstGeom prst="rect">
            <a:avLst/>
          </a:prstGeom>
        </p:spPr>
        <p:txBody>
          <a:bodyPr/>
          <a:lstStyle/>
          <a:p>
            <a:r>
              <a:rPr dirty="0">
                <a:latin typeface="Times New Roman" panose="02020603050405020304" pitchFamily="18" charset="0"/>
                <a:cs typeface="Times New Roman" panose="02020603050405020304" pitchFamily="18" charset="0"/>
              </a:rPr>
              <a:t>Capstone Review</a:t>
            </a:r>
            <a:r>
              <a:rPr lang="en-US" dirty="0">
                <a:latin typeface="Times New Roman" panose="02020603050405020304" pitchFamily="18" charset="0"/>
                <a:cs typeface="Times New Roman" panose="02020603050405020304" pitchFamily="18" charset="0"/>
              </a:rPr>
              <a:t>- Ⅲ</a:t>
            </a:r>
            <a:endParaRPr dirty="0">
              <a:latin typeface="Times New Roman" panose="02020603050405020304" pitchFamily="18" charset="0"/>
              <a:cs typeface="Times New Roman" panose="02020603050405020304" pitchFamily="18" charset="0"/>
            </a:endParaRPr>
          </a:p>
        </p:txBody>
      </p:sp>
      <p:pic>
        <p:nvPicPr>
          <p:cNvPr id="154" name="Image" descr="Image"/>
          <p:cNvPicPr>
            <a:picLocks noChangeAspect="1"/>
          </p:cNvPicPr>
          <p:nvPr/>
        </p:nvPicPr>
        <p:blipFill>
          <a:blip r:embed="rId2"/>
          <a:stretch>
            <a:fillRect/>
          </a:stretch>
        </p:blipFill>
        <p:spPr>
          <a:xfrm>
            <a:off x="19000547" y="173086"/>
            <a:ext cx="5194301" cy="2006601"/>
          </a:xfrm>
          <a:prstGeom prst="rect">
            <a:avLst/>
          </a:prstGeom>
          <a:ln w="12700">
            <a:miter lim="400000"/>
          </a:ln>
        </p:spPr>
      </p:pic>
      <p:sp>
        <p:nvSpPr>
          <p:cNvPr id="155" name="Under Guidance of  Dr.SMAK AZAD"/>
          <p:cNvSpPr txBox="1"/>
          <p:nvPr/>
        </p:nvSpPr>
        <p:spPr>
          <a:xfrm>
            <a:off x="12192000" y="9100835"/>
            <a:ext cx="12002847" cy="1518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2600" b="1"/>
            </a:lvl1pPr>
          </a:lstStyle>
          <a:p>
            <a:r>
              <a:rPr sz="4400" dirty="0">
                <a:solidFill>
                  <a:srgbClr val="FF0000"/>
                </a:solidFill>
              </a:rPr>
              <a:t>Under Guidance of</a:t>
            </a:r>
            <a:r>
              <a:rPr lang="en-US" sz="4400" dirty="0">
                <a:solidFill>
                  <a:srgbClr val="FF0000"/>
                </a:solidFill>
              </a:rPr>
              <a:t> </a:t>
            </a:r>
            <a:r>
              <a:rPr lang="en-US" sz="4400" b="1" i="0" dirty="0" err="1">
                <a:solidFill>
                  <a:srgbClr val="FF2B2B"/>
                </a:solidFill>
                <a:effectLst/>
              </a:rPr>
              <a:t>Dr.Abdul</a:t>
            </a:r>
            <a:r>
              <a:rPr lang="en-US" sz="4400" b="1" i="0" dirty="0">
                <a:solidFill>
                  <a:srgbClr val="FF2B2B"/>
                </a:solidFill>
                <a:effectLst/>
              </a:rPr>
              <a:t> Kalam Azad Sir</a:t>
            </a:r>
            <a:endParaRPr lang="en-US" sz="4400" b="1" i="0" dirty="0">
              <a:solidFill>
                <a:srgbClr val="31333F"/>
              </a:solidFill>
              <a:effectLst/>
            </a:endParaRPr>
          </a:p>
          <a:p>
            <a:endParaRPr sz="4800" dirty="0">
              <a:solidFill>
                <a:srgbClr val="FF0000"/>
              </a:solidFill>
            </a:endParaRPr>
          </a:p>
        </p:txBody>
      </p:sp>
      <p:pic>
        <p:nvPicPr>
          <p:cNvPr id="4" name="Picture 3">
            <a:extLst>
              <a:ext uri="{FF2B5EF4-FFF2-40B4-BE49-F238E27FC236}">
                <a16:creationId xmlns:a16="http://schemas.microsoft.com/office/drawing/2014/main" id="{32180F97-33BB-7F7C-3138-29FE631C3086}"/>
              </a:ext>
            </a:extLst>
          </p:cNvPr>
          <p:cNvPicPr>
            <a:picLocks noChangeAspect="1"/>
          </p:cNvPicPr>
          <p:nvPr/>
        </p:nvPicPr>
        <p:blipFill>
          <a:blip r:embed="rId3"/>
          <a:stretch>
            <a:fillRect/>
          </a:stretch>
        </p:blipFill>
        <p:spPr>
          <a:xfrm>
            <a:off x="0" y="12496841"/>
            <a:ext cx="24384000" cy="1219159"/>
          </a:xfrm>
          <a:prstGeom prst="rect">
            <a:avLst/>
          </a:prstGeom>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EC33-1C34-039F-55C7-2BD762F753BC}"/>
              </a:ext>
            </a:extLst>
          </p:cNvPr>
          <p:cNvSpPr>
            <a:spLocks noGrp="1"/>
          </p:cNvSpPr>
          <p:nvPr>
            <p:ph type="title"/>
          </p:nvPr>
        </p:nvSpPr>
        <p:spPr/>
        <p:txBody>
          <a:bodyPr/>
          <a:lstStyle/>
          <a:p>
            <a:r>
              <a:rPr lang="en-US" dirty="0"/>
              <a:t>Code: (Back-End: Python)</a:t>
            </a:r>
          </a:p>
        </p:txBody>
      </p:sp>
      <p:sp>
        <p:nvSpPr>
          <p:cNvPr id="4" name="Text Placeholder 3">
            <a:extLst>
              <a:ext uri="{FF2B5EF4-FFF2-40B4-BE49-F238E27FC236}">
                <a16:creationId xmlns:a16="http://schemas.microsoft.com/office/drawing/2014/main" id="{6461493D-DEE4-2DE0-7D0F-215875602152}"/>
              </a:ext>
            </a:extLst>
          </p:cNvPr>
          <p:cNvSpPr>
            <a:spLocks noGrp="1"/>
          </p:cNvSpPr>
          <p:nvPr>
            <p:ph type="body" idx="1"/>
          </p:nvPr>
        </p:nvSpPr>
        <p:spPr>
          <a:xfrm>
            <a:off x="975361" y="2514600"/>
            <a:ext cx="22202139" cy="9989916"/>
          </a:xfrm>
        </p:spPr>
        <p:txBody>
          <a:bodyPr/>
          <a:lstStyle/>
          <a:p>
            <a:r>
              <a:rPr lang="en-US" dirty="0">
                <a:solidFill>
                  <a:schemeClr val="tx1">
                    <a:lumMod val="50000"/>
                  </a:schemeClr>
                </a:solidFill>
              </a:rPr>
              <a:t>Here I am attaching direct Python IPYNYB file URL  by clicking we can get our source code. This screenshot is the URL interface</a:t>
            </a:r>
            <a:endParaRPr lang="en-US" dirty="0">
              <a:solidFill>
                <a:schemeClr val="tx1">
                  <a:lumMod val="50000"/>
                </a:schemeClr>
              </a:solidFill>
              <a:hlinkClick r:id="rId2">
                <a:extLst>
                  <a:ext uri="{A12FA001-AC4F-418D-AE19-62706E023703}">
                    <ahyp:hlinkClr xmlns:ahyp="http://schemas.microsoft.com/office/drawing/2018/hyperlinkcolor" val="tx"/>
                  </a:ext>
                </a:extLst>
              </a:hlinkClick>
            </a:endParaRPr>
          </a:p>
          <a:p>
            <a:endParaRPr lang="en-US" dirty="0">
              <a:solidFill>
                <a:srgbClr val="FF0000"/>
              </a:solidFill>
              <a:hlinkClick r:id="rId2">
                <a:extLst>
                  <a:ext uri="{A12FA001-AC4F-418D-AE19-62706E023703}">
                    <ahyp:hlinkClr xmlns:ahyp="http://schemas.microsoft.com/office/drawing/2018/hyperlinkcolor" val="tx"/>
                  </a:ext>
                </a:extLst>
              </a:hlinkClick>
            </a:endParaRPr>
          </a:p>
          <a:p>
            <a:endParaRPr lang="en-US" dirty="0">
              <a:solidFill>
                <a:srgbClr val="FF0000"/>
              </a:solidFill>
              <a:hlinkClick r:id="rId2">
                <a:extLst>
                  <a:ext uri="{A12FA001-AC4F-418D-AE19-62706E023703}">
                    <ahyp:hlinkClr xmlns:ahyp="http://schemas.microsoft.com/office/drawing/2018/hyperlinkcolor" val="tx"/>
                  </a:ext>
                </a:extLst>
              </a:hlinkClick>
            </a:endParaRPr>
          </a:p>
          <a:p>
            <a:r>
              <a:rPr lang="en-US" dirty="0">
                <a:solidFill>
                  <a:srgbClr val="FF0000"/>
                </a:solidFill>
              </a:rPr>
              <a:t>👉</a:t>
            </a:r>
            <a:r>
              <a:rPr lang="en-US" dirty="0">
                <a:solidFill>
                  <a:srgbClr val="FF0000"/>
                </a:solidFill>
                <a:hlinkClick r:id="rId2">
                  <a:extLst>
                    <a:ext uri="{A12FA001-AC4F-418D-AE19-62706E023703}">
                      <ahyp:hlinkClr xmlns:ahyp="http://schemas.microsoft.com/office/drawing/2018/hyperlinkcolor" val="tx"/>
                    </a:ext>
                  </a:extLst>
                </a:hlinkClick>
              </a:rPr>
              <a:t>MRS_VITAP</a:t>
            </a:r>
            <a:r>
              <a:rPr lang="en-US" dirty="0">
                <a:solidFill>
                  <a:srgbClr val="FF0000"/>
                </a:solidFill>
              </a:rPr>
              <a:t>👈</a:t>
            </a:r>
          </a:p>
          <a:p>
            <a:endParaRPr lang="en-US" dirty="0">
              <a:solidFill>
                <a:srgbClr val="FF0000"/>
              </a:solidFill>
            </a:endParaRPr>
          </a:p>
        </p:txBody>
      </p:sp>
      <p:pic>
        <p:nvPicPr>
          <p:cNvPr id="6" name="Picture 5">
            <a:extLst>
              <a:ext uri="{FF2B5EF4-FFF2-40B4-BE49-F238E27FC236}">
                <a16:creationId xmlns:a16="http://schemas.microsoft.com/office/drawing/2014/main" id="{6E3345CD-8442-07C1-9ABE-2442FA38460D}"/>
              </a:ext>
            </a:extLst>
          </p:cNvPr>
          <p:cNvPicPr>
            <a:picLocks noChangeAspect="1"/>
          </p:cNvPicPr>
          <p:nvPr/>
        </p:nvPicPr>
        <p:blipFill>
          <a:blip r:embed="rId3"/>
          <a:stretch>
            <a:fillRect/>
          </a:stretch>
        </p:blipFill>
        <p:spPr>
          <a:xfrm>
            <a:off x="7528560" y="4608191"/>
            <a:ext cx="15148560" cy="7400929"/>
          </a:xfrm>
          <a:prstGeom prst="rect">
            <a:avLst/>
          </a:prstGeom>
        </p:spPr>
      </p:pic>
      <p:pic>
        <p:nvPicPr>
          <p:cNvPr id="7" name="Picture 6">
            <a:extLst>
              <a:ext uri="{FF2B5EF4-FFF2-40B4-BE49-F238E27FC236}">
                <a16:creationId xmlns:a16="http://schemas.microsoft.com/office/drawing/2014/main" id="{53B4CA16-04FE-FE6D-6977-A08C61BC9C15}"/>
              </a:ext>
            </a:extLst>
          </p:cNvPr>
          <p:cNvPicPr>
            <a:picLocks noChangeAspect="1"/>
          </p:cNvPicPr>
          <p:nvPr/>
        </p:nvPicPr>
        <p:blipFill>
          <a:blip r:embed="rId4"/>
          <a:stretch>
            <a:fillRect/>
          </a:stretch>
        </p:blipFill>
        <p:spPr>
          <a:xfrm>
            <a:off x="0" y="12496841"/>
            <a:ext cx="24384000" cy="1219159"/>
          </a:xfrm>
          <a:prstGeom prst="rect">
            <a:avLst/>
          </a:prstGeom>
        </p:spPr>
      </p:pic>
    </p:spTree>
    <p:extLst>
      <p:ext uri="{BB962C8B-B14F-4D97-AF65-F5344CB8AC3E}">
        <p14:creationId xmlns:p14="http://schemas.microsoft.com/office/powerpoint/2010/main" val="13526501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2EE7-6FC2-C3BE-2B47-6CE633DDA2B9}"/>
              </a:ext>
            </a:extLst>
          </p:cNvPr>
          <p:cNvSpPr>
            <a:spLocks noGrp="1"/>
          </p:cNvSpPr>
          <p:nvPr>
            <p:ph type="title"/>
          </p:nvPr>
        </p:nvSpPr>
        <p:spPr>
          <a:xfrm>
            <a:off x="1206500" y="426720"/>
            <a:ext cx="21971000" cy="1158240"/>
          </a:xfrm>
        </p:spPr>
        <p:txBody>
          <a:bodyPr>
            <a:normAutofit/>
          </a:bodyPr>
          <a:lstStyle/>
          <a:p>
            <a:r>
              <a:rPr lang="en-US" dirty="0"/>
              <a:t>Results:</a:t>
            </a:r>
          </a:p>
        </p:txBody>
      </p:sp>
      <p:sp>
        <p:nvSpPr>
          <p:cNvPr id="4" name="Text Placeholder 3">
            <a:extLst>
              <a:ext uri="{FF2B5EF4-FFF2-40B4-BE49-F238E27FC236}">
                <a16:creationId xmlns:a16="http://schemas.microsoft.com/office/drawing/2014/main" id="{4108969E-6B4A-AA92-BE5C-86ACCE5CFF4B}"/>
              </a:ext>
            </a:extLst>
          </p:cNvPr>
          <p:cNvSpPr>
            <a:spLocks noGrp="1"/>
          </p:cNvSpPr>
          <p:nvPr>
            <p:ph type="body" idx="1"/>
          </p:nvPr>
        </p:nvSpPr>
        <p:spPr>
          <a:xfrm>
            <a:off x="1206500" y="2316480"/>
            <a:ext cx="21971000" cy="10188036"/>
          </a:xfrm>
        </p:spPr>
        <p:txBody>
          <a:bodyPr/>
          <a:lstStyle/>
          <a:p>
            <a:pPr marL="0" marR="0">
              <a:spcBef>
                <a:spcPts val="0"/>
              </a:spcBef>
              <a:spcAft>
                <a:spcPts val="1500"/>
              </a:spcAft>
            </a:pPr>
            <a:r>
              <a:rPr lang="en-US" dirty="0"/>
              <a:t>The main principle of behind results are :</a:t>
            </a:r>
          </a:p>
          <a:p>
            <a:pPr marL="0" marR="0">
              <a:spcBef>
                <a:spcPts val="0"/>
              </a:spcBef>
              <a:spcAft>
                <a:spcPts val="1500"/>
              </a:spcAft>
            </a:pPr>
            <a:r>
              <a:rPr lang="en-US" sz="5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It looks like </a:t>
            </a:r>
            <a:r>
              <a:rPr lang="en-US" sz="5400" dirty="0">
                <a:solidFill>
                  <a:srgbClr val="374151"/>
                </a:solidFill>
                <a:latin typeface="Times New Roman" panose="02020603050405020304" pitchFamily="18" charset="0"/>
                <a:ea typeface="Times New Roman" panose="02020603050405020304" pitchFamily="18" charset="0"/>
                <a:cs typeface="Times New Roman" panose="02020603050405020304" pitchFamily="18" charset="0"/>
              </a:rPr>
              <a:t>we </a:t>
            </a:r>
            <a:r>
              <a:rPr lang="en-US" sz="5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have defined a function called </a:t>
            </a:r>
            <a:r>
              <a:rPr lang="en-US" sz="54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recommend</a:t>
            </a:r>
            <a:r>
              <a:rPr lang="en-US" sz="5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that takes in a movie title and returns a list of recommended movies. The function seems to be using a </a:t>
            </a:r>
            <a:r>
              <a:rPr lang="en-US" sz="54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dataframe</a:t>
            </a:r>
            <a:r>
              <a:rPr lang="en-US" sz="5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b="1"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new_df</a:t>
            </a:r>
            <a:r>
              <a:rPr lang="en-US" sz="5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that contains information about movies, and an array </a:t>
            </a:r>
            <a:r>
              <a:rPr lang="en-US" sz="54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similarity</a:t>
            </a:r>
            <a:r>
              <a:rPr lang="en-US" sz="5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that represents the similarity between movies.</a:t>
            </a:r>
            <a:endParaRPr lang="en-US" sz="5400" dirty="0">
              <a:effectLst/>
              <a:latin typeface="Times New Roman" panose="02020603050405020304" pitchFamily="18" charset="0"/>
              <a:ea typeface="Arial Unicode MS"/>
              <a:cs typeface="Times New Roman" panose="02020603050405020304" pitchFamily="18" charset="0"/>
            </a:endParaRPr>
          </a:p>
          <a:p>
            <a:pPr marL="0" marR="0">
              <a:spcBef>
                <a:spcPts val="1500"/>
              </a:spcBef>
              <a:spcAft>
                <a:spcPts val="1500"/>
              </a:spcAft>
            </a:pPr>
            <a:r>
              <a:rPr lang="en-US" sz="5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The function first finds the index of the input movie in the </a:t>
            </a:r>
            <a:r>
              <a:rPr lang="en-US" sz="54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dataframe</a:t>
            </a:r>
            <a:r>
              <a:rPr lang="en-US" sz="5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using </a:t>
            </a:r>
            <a:r>
              <a:rPr lang="en-US" sz="5400" b="1"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new_df</a:t>
            </a:r>
            <a:r>
              <a:rPr lang="en-US" sz="54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5400" b="1"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new_df</a:t>
            </a:r>
            <a:r>
              <a:rPr lang="en-US" sz="54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['title'] == movie].index[0]</a:t>
            </a:r>
            <a:r>
              <a:rPr lang="en-US" sz="5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Then, it retrieves the row of similarity scores for the input movie from the </a:t>
            </a:r>
            <a:r>
              <a:rPr lang="en-US" sz="54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similarity</a:t>
            </a:r>
            <a:r>
              <a:rPr lang="en-US" sz="5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array using this index.</a:t>
            </a:r>
            <a:endParaRPr lang="en-US" sz="5400" dirty="0">
              <a:effectLst/>
              <a:latin typeface="Times New Roman" panose="02020603050405020304" pitchFamily="18" charset="0"/>
              <a:ea typeface="Arial Unicode MS"/>
              <a:cs typeface="Times New Roman" panose="02020603050405020304" pitchFamily="18" charset="0"/>
            </a:endParaRPr>
          </a:p>
          <a:p>
            <a:pPr marL="0" marR="0">
              <a:spcBef>
                <a:spcPts val="1500"/>
              </a:spcBef>
              <a:spcAft>
                <a:spcPts val="1500"/>
              </a:spcAft>
            </a:pPr>
            <a:r>
              <a:rPr lang="en-US" sz="5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Next, the function sorts the list of movies by their similarity scores to the input movie in descending order, and returns the top five movies from this list.</a:t>
            </a:r>
            <a:endParaRPr lang="en-US" sz="5400" dirty="0">
              <a:effectLst/>
              <a:latin typeface="Times New Roman" panose="02020603050405020304" pitchFamily="18" charset="0"/>
              <a:ea typeface="Arial Unicode MS"/>
              <a:cs typeface="Times New Roman" panose="02020603050405020304" pitchFamily="18" charset="0"/>
            </a:endParaRPr>
          </a:p>
          <a:p>
            <a:endParaRPr lang="en-US" dirty="0"/>
          </a:p>
        </p:txBody>
      </p:sp>
      <p:pic>
        <p:nvPicPr>
          <p:cNvPr id="9" name="Picture 8">
            <a:extLst>
              <a:ext uri="{FF2B5EF4-FFF2-40B4-BE49-F238E27FC236}">
                <a16:creationId xmlns:a16="http://schemas.microsoft.com/office/drawing/2014/main" id="{B3A7DC0D-26C7-E545-D947-E22D96F602A6}"/>
              </a:ext>
            </a:extLst>
          </p:cNvPr>
          <p:cNvPicPr>
            <a:picLocks noChangeAspect="1"/>
          </p:cNvPicPr>
          <p:nvPr/>
        </p:nvPicPr>
        <p:blipFill>
          <a:blip r:embed="rId2"/>
          <a:stretch>
            <a:fillRect/>
          </a:stretch>
        </p:blipFill>
        <p:spPr>
          <a:xfrm>
            <a:off x="0" y="12496841"/>
            <a:ext cx="24384000" cy="1219159"/>
          </a:xfrm>
          <a:prstGeom prst="rect">
            <a:avLst/>
          </a:prstGeom>
        </p:spPr>
      </p:pic>
    </p:spTree>
    <p:extLst>
      <p:ext uri="{BB962C8B-B14F-4D97-AF65-F5344CB8AC3E}">
        <p14:creationId xmlns:p14="http://schemas.microsoft.com/office/powerpoint/2010/main" val="72661409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6B50-0B21-A61E-5162-9A07DE8DEB7D}"/>
              </a:ext>
            </a:extLst>
          </p:cNvPr>
          <p:cNvSpPr>
            <a:spLocks noGrp="1"/>
          </p:cNvSpPr>
          <p:nvPr>
            <p:ph type="title"/>
          </p:nvPr>
        </p:nvSpPr>
        <p:spPr/>
        <p:txBody>
          <a:bodyPr/>
          <a:lstStyle/>
          <a:p>
            <a:r>
              <a:rPr lang="en-US" dirty="0"/>
              <a:t>Results: 	Screenshots (Superman – II)</a:t>
            </a:r>
          </a:p>
        </p:txBody>
      </p:sp>
      <p:sp>
        <p:nvSpPr>
          <p:cNvPr id="4" name="Text Placeholder 3">
            <a:extLst>
              <a:ext uri="{FF2B5EF4-FFF2-40B4-BE49-F238E27FC236}">
                <a16:creationId xmlns:a16="http://schemas.microsoft.com/office/drawing/2014/main" id="{6CC9AB4F-0E21-5E74-B272-65064952AB99}"/>
              </a:ext>
            </a:extLst>
          </p:cNvPr>
          <p:cNvSpPr>
            <a:spLocks noGrp="1"/>
          </p:cNvSpPr>
          <p:nvPr>
            <p:ph type="body" idx="1"/>
          </p:nvPr>
        </p:nvSpPr>
        <p:spPr>
          <a:xfrm>
            <a:off x="1206500" y="2072640"/>
            <a:ext cx="21971000" cy="10431876"/>
          </a:xfrm>
        </p:spPr>
        <p:txBody>
          <a:bodyPr/>
          <a:lstStyle/>
          <a:p>
            <a:endParaRPr lang="en-US" dirty="0"/>
          </a:p>
        </p:txBody>
      </p:sp>
      <p:pic>
        <p:nvPicPr>
          <p:cNvPr id="5" name="Picture 4">
            <a:extLst>
              <a:ext uri="{FF2B5EF4-FFF2-40B4-BE49-F238E27FC236}">
                <a16:creationId xmlns:a16="http://schemas.microsoft.com/office/drawing/2014/main" id="{6236DCC3-4799-3CCE-72E0-2DCDA7470039}"/>
              </a:ext>
            </a:extLst>
          </p:cNvPr>
          <p:cNvPicPr>
            <a:picLocks noChangeAspect="1"/>
          </p:cNvPicPr>
          <p:nvPr/>
        </p:nvPicPr>
        <p:blipFill>
          <a:blip r:embed="rId2"/>
          <a:stretch>
            <a:fillRect/>
          </a:stretch>
        </p:blipFill>
        <p:spPr>
          <a:xfrm>
            <a:off x="1206500" y="2072640"/>
            <a:ext cx="22506940" cy="11308080"/>
          </a:xfrm>
          <a:prstGeom prst="rect">
            <a:avLst/>
          </a:prstGeom>
        </p:spPr>
      </p:pic>
      <p:pic>
        <p:nvPicPr>
          <p:cNvPr id="6" name="Picture 5">
            <a:extLst>
              <a:ext uri="{FF2B5EF4-FFF2-40B4-BE49-F238E27FC236}">
                <a16:creationId xmlns:a16="http://schemas.microsoft.com/office/drawing/2014/main" id="{9D6A4934-308A-2DDE-1771-EE66453E5763}"/>
              </a:ext>
            </a:extLst>
          </p:cNvPr>
          <p:cNvPicPr>
            <a:picLocks noChangeAspect="1"/>
          </p:cNvPicPr>
          <p:nvPr/>
        </p:nvPicPr>
        <p:blipFill>
          <a:blip r:embed="rId3"/>
          <a:stretch>
            <a:fillRect/>
          </a:stretch>
        </p:blipFill>
        <p:spPr>
          <a:xfrm>
            <a:off x="0" y="12496841"/>
            <a:ext cx="24384000" cy="1219159"/>
          </a:xfrm>
          <a:prstGeom prst="rect">
            <a:avLst/>
          </a:prstGeom>
        </p:spPr>
      </p:pic>
    </p:spTree>
    <p:extLst>
      <p:ext uri="{BB962C8B-B14F-4D97-AF65-F5344CB8AC3E}">
        <p14:creationId xmlns:p14="http://schemas.microsoft.com/office/powerpoint/2010/main" val="18373991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7B075C-5976-46EA-ACC3-38661A12A863}"/>
              </a:ext>
            </a:extLst>
          </p:cNvPr>
          <p:cNvSpPr>
            <a:spLocks noGrp="1"/>
          </p:cNvSpPr>
          <p:nvPr>
            <p:ph type="body" sz="quarter" idx="21"/>
          </p:nvPr>
        </p:nvSpPr>
        <p:spPr>
          <a:xfrm>
            <a:off x="1206500" y="944880"/>
            <a:ext cx="7053580" cy="994458"/>
          </a:xfrm>
        </p:spPr>
        <p:txBody>
          <a:bodyPr/>
          <a:lstStyle/>
          <a:p>
            <a:r>
              <a:rPr lang="en-US" dirty="0"/>
              <a:t>Resident Evil</a:t>
            </a:r>
          </a:p>
        </p:txBody>
      </p:sp>
      <p:sp>
        <p:nvSpPr>
          <p:cNvPr id="4" name="Text Placeholder 3">
            <a:extLst>
              <a:ext uri="{FF2B5EF4-FFF2-40B4-BE49-F238E27FC236}">
                <a16:creationId xmlns:a16="http://schemas.microsoft.com/office/drawing/2014/main" id="{770DEF6B-E288-BBB5-4D79-6040A42695F0}"/>
              </a:ext>
            </a:extLst>
          </p:cNvPr>
          <p:cNvSpPr>
            <a:spLocks noGrp="1"/>
          </p:cNvSpPr>
          <p:nvPr>
            <p:ph type="body" idx="1"/>
          </p:nvPr>
        </p:nvSpPr>
        <p:spPr>
          <a:xfrm>
            <a:off x="1206500" y="2255520"/>
            <a:ext cx="21971000" cy="10881360"/>
          </a:xfrm>
        </p:spPr>
        <p:txBody>
          <a:bodyPr/>
          <a:lstStyle/>
          <a:p>
            <a:endParaRPr lang="en-US" dirty="0"/>
          </a:p>
        </p:txBody>
      </p:sp>
      <p:pic>
        <p:nvPicPr>
          <p:cNvPr id="5" name="Picture 4">
            <a:extLst>
              <a:ext uri="{FF2B5EF4-FFF2-40B4-BE49-F238E27FC236}">
                <a16:creationId xmlns:a16="http://schemas.microsoft.com/office/drawing/2014/main" id="{DBFF9E72-7D59-A87E-F5BD-31D4F9DDD98E}"/>
              </a:ext>
            </a:extLst>
          </p:cNvPr>
          <p:cNvPicPr>
            <a:picLocks noChangeAspect="1"/>
          </p:cNvPicPr>
          <p:nvPr/>
        </p:nvPicPr>
        <p:blipFill>
          <a:blip r:embed="rId2"/>
          <a:stretch>
            <a:fillRect/>
          </a:stretch>
        </p:blipFill>
        <p:spPr>
          <a:xfrm>
            <a:off x="1206500" y="1939338"/>
            <a:ext cx="21970999" cy="10881360"/>
          </a:xfrm>
          <a:prstGeom prst="rect">
            <a:avLst/>
          </a:prstGeom>
        </p:spPr>
      </p:pic>
      <p:pic>
        <p:nvPicPr>
          <p:cNvPr id="6" name="Picture 5">
            <a:extLst>
              <a:ext uri="{FF2B5EF4-FFF2-40B4-BE49-F238E27FC236}">
                <a16:creationId xmlns:a16="http://schemas.microsoft.com/office/drawing/2014/main" id="{07A66D5A-78BD-461D-8F26-33CCB8127915}"/>
              </a:ext>
            </a:extLst>
          </p:cNvPr>
          <p:cNvPicPr>
            <a:picLocks noChangeAspect="1"/>
          </p:cNvPicPr>
          <p:nvPr/>
        </p:nvPicPr>
        <p:blipFill>
          <a:blip r:embed="rId3"/>
          <a:stretch>
            <a:fillRect/>
          </a:stretch>
        </p:blipFill>
        <p:spPr>
          <a:xfrm>
            <a:off x="0" y="12496841"/>
            <a:ext cx="24384000" cy="1219159"/>
          </a:xfrm>
          <a:prstGeom prst="rect">
            <a:avLst/>
          </a:prstGeom>
        </p:spPr>
      </p:pic>
    </p:spTree>
    <p:extLst>
      <p:ext uri="{BB962C8B-B14F-4D97-AF65-F5344CB8AC3E}">
        <p14:creationId xmlns:p14="http://schemas.microsoft.com/office/powerpoint/2010/main" val="8685898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6E7F-5107-F742-C394-8E26D7E3D2F8}"/>
              </a:ext>
            </a:extLst>
          </p:cNvPr>
          <p:cNvSpPr>
            <a:spLocks noGrp="1"/>
          </p:cNvSpPr>
          <p:nvPr>
            <p:ph type="title"/>
          </p:nvPr>
        </p:nvSpPr>
        <p:spPr/>
        <p:txBody>
          <a:bodyPr/>
          <a:lstStyle/>
          <a:p>
            <a:r>
              <a:rPr lang="en-US" dirty="0"/>
              <a:t>Jurassic Park</a:t>
            </a:r>
          </a:p>
        </p:txBody>
      </p:sp>
      <p:pic>
        <p:nvPicPr>
          <p:cNvPr id="5" name="Picture 4">
            <a:extLst>
              <a:ext uri="{FF2B5EF4-FFF2-40B4-BE49-F238E27FC236}">
                <a16:creationId xmlns:a16="http://schemas.microsoft.com/office/drawing/2014/main" id="{FC8CEA04-855F-BA50-E602-8BDF20EDCF87}"/>
              </a:ext>
            </a:extLst>
          </p:cNvPr>
          <p:cNvPicPr>
            <a:picLocks noChangeAspect="1"/>
          </p:cNvPicPr>
          <p:nvPr/>
        </p:nvPicPr>
        <p:blipFill>
          <a:blip r:embed="rId2"/>
          <a:stretch>
            <a:fillRect/>
          </a:stretch>
        </p:blipFill>
        <p:spPr>
          <a:xfrm>
            <a:off x="1206500" y="2164080"/>
            <a:ext cx="21970999" cy="11033760"/>
          </a:xfrm>
          <a:prstGeom prst="rect">
            <a:avLst/>
          </a:prstGeom>
        </p:spPr>
      </p:pic>
      <p:pic>
        <p:nvPicPr>
          <p:cNvPr id="6" name="Picture 5">
            <a:extLst>
              <a:ext uri="{FF2B5EF4-FFF2-40B4-BE49-F238E27FC236}">
                <a16:creationId xmlns:a16="http://schemas.microsoft.com/office/drawing/2014/main" id="{88A4D94A-FF50-29E7-9DA2-D4EE43CBB254}"/>
              </a:ext>
            </a:extLst>
          </p:cNvPr>
          <p:cNvPicPr>
            <a:picLocks noChangeAspect="1"/>
          </p:cNvPicPr>
          <p:nvPr/>
        </p:nvPicPr>
        <p:blipFill>
          <a:blip r:embed="rId3"/>
          <a:stretch>
            <a:fillRect/>
          </a:stretch>
        </p:blipFill>
        <p:spPr>
          <a:xfrm>
            <a:off x="0" y="12496841"/>
            <a:ext cx="24384000" cy="1219159"/>
          </a:xfrm>
          <a:prstGeom prst="rect">
            <a:avLst/>
          </a:prstGeom>
        </p:spPr>
      </p:pic>
    </p:spTree>
    <p:extLst>
      <p:ext uri="{BB962C8B-B14F-4D97-AF65-F5344CB8AC3E}">
        <p14:creationId xmlns:p14="http://schemas.microsoft.com/office/powerpoint/2010/main" val="361163229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CD93-1DC0-2C65-CFF4-CB72FDAEC3D4}"/>
              </a:ext>
            </a:extLst>
          </p:cNvPr>
          <p:cNvSpPr>
            <a:spLocks noGrp="1"/>
          </p:cNvSpPr>
          <p:nvPr>
            <p:ph type="title"/>
          </p:nvPr>
        </p:nvSpPr>
        <p:spPr/>
        <p:txBody>
          <a:bodyPr/>
          <a:lstStyle/>
          <a:p>
            <a:r>
              <a:rPr lang="en-US" dirty="0"/>
              <a:t>Front-End(</a:t>
            </a:r>
            <a:r>
              <a:rPr lang="en-US" dirty="0" err="1"/>
              <a:t>Streamlit</a:t>
            </a:r>
            <a:r>
              <a:rPr lang="en-US" dirty="0"/>
              <a:t>)</a:t>
            </a:r>
          </a:p>
        </p:txBody>
      </p:sp>
      <p:sp>
        <p:nvSpPr>
          <p:cNvPr id="4" name="Text Placeholder 3">
            <a:extLst>
              <a:ext uri="{FF2B5EF4-FFF2-40B4-BE49-F238E27FC236}">
                <a16:creationId xmlns:a16="http://schemas.microsoft.com/office/drawing/2014/main" id="{09A2AF4B-0E2E-5ACE-C40F-D752A8A67D29}"/>
              </a:ext>
            </a:extLst>
          </p:cNvPr>
          <p:cNvSpPr>
            <a:spLocks noGrp="1"/>
          </p:cNvSpPr>
          <p:nvPr>
            <p:ph type="body" idx="1"/>
          </p:nvPr>
        </p:nvSpPr>
        <p:spPr>
          <a:xfrm>
            <a:off x="1206500" y="2514600"/>
            <a:ext cx="21971000" cy="10621974"/>
          </a:xfrm>
        </p:spPr>
        <p:txBody>
          <a:bodyPr>
            <a:normAutofit fontScale="92500" lnSpcReduction="20000"/>
          </a:bodyPr>
          <a:lstStyle/>
          <a:p>
            <a:pPr marL="685800" indent="-685800">
              <a:buFont typeface="Arial" panose="020B0604020202020204" pitchFamily="34" charset="0"/>
              <a:buChar char="•"/>
            </a:pPr>
            <a:r>
              <a:rPr lang="en-US" b="0" i="0" dirty="0" err="1">
                <a:solidFill>
                  <a:srgbClr val="374151"/>
                </a:solidFill>
                <a:effectLst/>
                <a:latin typeface="Söhne"/>
              </a:rPr>
              <a:t>Streamlit</a:t>
            </a:r>
            <a:r>
              <a:rPr lang="en-US" b="0" i="0" dirty="0">
                <a:solidFill>
                  <a:srgbClr val="374151"/>
                </a:solidFill>
                <a:effectLst/>
                <a:latin typeface="Söhne"/>
              </a:rPr>
              <a:t> can be used as a </a:t>
            </a:r>
            <a:r>
              <a:rPr lang="en-US" b="0" i="0" dirty="0">
                <a:solidFill>
                  <a:srgbClr val="FF0000"/>
                </a:solidFill>
                <a:effectLst/>
                <a:latin typeface="Söhne"/>
              </a:rPr>
              <a:t>frontend library </a:t>
            </a:r>
            <a:r>
              <a:rPr lang="en-US" b="0" i="0" dirty="0">
                <a:solidFill>
                  <a:srgbClr val="374151"/>
                </a:solidFill>
                <a:effectLst/>
                <a:latin typeface="Söhne"/>
              </a:rPr>
              <a:t>for building interactive, web-based applications in Python.</a:t>
            </a:r>
          </a:p>
          <a:p>
            <a:pPr marL="685800" indent="-685800">
              <a:buFont typeface="Arial" panose="020B0604020202020204" pitchFamily="34" charset="0"/>
              <a:buChar char="•"/>
            </a:pPr>
            <a:r>
              <a:rPr lang="en-US" b="0" i="0" dirty="0">
                <a:solidFill>
                  <a:srgbClr val="374151"/>
                </a:solidFill>
                <a:effectLst/>
                <a:latin typeface="Söhne"/>
              </a:rPr>
              <a:t> It provides a range of functions and components that can be used to build the user interface of the app, including functions for displaying text, images, tables, charts, and more. </a:t>
            </a:r>
          </a:p>
          <a:p>
            <a:pPr marL="685800" indent="-685800">
              <a:buFont typeface="Arial" panose="020B0604020202020204" pitchFamily="34" charset="0"/>
              <a:buChar char="•"/>
            </a:pPr>
            <a:r>
              <a:rPr lang="en-US" b="0" i="0" dirty="0">
                <a:solidFill>
                  <a:srgbClr val="374151"/>
                </a:solidFill>
                <a:effectLst/>
                <a:latin typeface="Söhne"/>
              </a:rPr>
              <a:t>The here we provided uses </a:t>
            </a:r>
            <a:r>
              <a:rPr lang="en-US" b="0" i="0" dirty="0" err="1">
                <a:solidFill>
                  <a:srgbClr val="374151"/>
                </a:solidFill>
                <a:effectLst/>
                <a:latin typeface="Söhne"/>
              </a:rPr>
              <a:t>Streamlit</a:t>
            </a:r>
            <a:r>
              <a:rPr lang="en-US" b="0" i="0" dirty="0">
                <a:solidFill>
                  <a:srgbClr val="374151"/>
                </a:solidFill>
                <a:effectLst/>
                <a:latin typeface="Söhne"/>
              </a:rPr>
              <a:t> to build the user interface for a movie recommendation system. </a:t>
            </a:r>
          </a:p>
          <a:p>
            <a:pPr marL="685800" indent="-685800">
              <a:buFont typeface="Arial" panose="020B0604020202020204" pitchFamily="34" charset="0"/>
              <a:buChar char="•"/>
            </a:pPr>
            <a:r>
              <a:rPr lang="en-US" b="0" i="0" dirty="0">
                <a:solidFill>
                  <a:srgbClr val="374151"/>
                </a:solidFill>
                <a:effectLst/>
                <a:latin typeface="Söhne"/>
              </a:rPr>
              <a:t>It includes a </a:t>
            </a:r>
            <a:r>
              <a:rPr lang="en-US" b="0" i="0" dirty="0" err="1">
                <a:solidFill>
                  <a:srgbClr val="374151"/>
                </a:solidFill>
                <a:effectLst/>
                <a:latin typeface="Söhne"/>
              </a:rPr>
              <a:t>selectbox</a:t>
            </a:r>
            <a:r>
              <a:rPr lang="en-US" b="0" i="0" dirty="0">
                <a:solidFill>
                  <a:srgbClr val="374151"/>
                </a:solidFill>
                <a:effectLst/>
                <a:latin typeface="Söhne"/>
              </a:rPr>
              <a:t> for the user to select a movie and a button for the user to initiate the recommendation process. </a:t>
            </a:r>
          </a:p>
          <a:p>
            <a:pPr marL="685800" indent="-685800">
              <a:buFont typeface="Arial" panose="020B0604020202020204" pitchFamily="34" charset="0"/>
              <a:buChar char="•"/>
            </a:pPr>
            <a:r>
              <a:rPr lang="en-US" b="0" i="0" dirty="0">
                <a:solidFill>
                  <a:srgbClr val="374151"/>
                </a:solidFill>
                <a:effectLst/>
                <a:latin typeface="Söhne"/>
              </a:rPr>
              <a:t>It also includes functions to display the recommended movies and their poster images. </a:t>
            </a:r>
          </a:p>
          <a:p>
            <a:pPr marL="685800" indent="-685800">
              <a:buFont typeface="Arial" panose="020B0604020202020204" pitchFamily="34" charset="0"/>
              <a:buChar char="•"/>
            </a:pPr>
            <a:r>
              <a:rPr lang="en-US" b="0" i="0" dirty="0" err="1">
                <a:solidFill>
                  <a:srgbClr val="374151"/>
                </a:solidFill>
                <a:effectLst/>
                <a:latin typeface="Söhne"/>
              </a:rPr>
              <a:t>Streamlit</a:t>
            </a:r>
            <a:r>
              <a:rPr lang="en-US" b="0" i="0" dirty="0">
                <a:solidFill>
                  <a:srgbClr val="374151"/>
                </a:solidFill>
                <a:effectLst/>
                <a:latin typeface="Söhne"/>
              </a:rPr>
              <a:t> allows the developer to build the interface using a combination of simple functions and Python code, making it relatively easy to create interactive, web-based apps in Python</a:t>
            </a:r>
            <a:endParaRPr lang="en-US" dirty="0"/>
          </a:p>
        </p:txBody>
      </p:sp>
      <p:pic>
        <p:nvPicPr>
          <p:cNvPr id="5" name="Picture 4">
            <a:extLst>
              <a:ext uri="{FF2B5EF4-FFF2-40B4-BE49-F238E27FC236}">
                <a16:creationId xmlns:a16="http://schemas.microsoft.com/office/drawing/2014/main" id="{D41EBAE9-0A81-C570-0E2B-1962754C11D3}"/>
              </a:ext>
            </a:extLst>
          </p:cNvPr>
          <p:cNvPicPr>
            <a:picLocks noChangeAspect="1"/>
          </p:cNvPicPr>
          <p:nvPr/>
        </p:nvPicPr>
        <p:blipFill>
          <a:blip r:embed="rId2"/>
          <a:stretch>
            <a:fillRect/>
          </a:stretch>
        </p:blipFill>
        <p:spPr>
          <a:xfrm>
            <a:off x="8241030" y="579426"/>
            <a:ext cx="1085850" cy="500074"/>
          </a:xfrm>
          <a:prstGeom prst="rect">
            <a:avLst/>
          </a:prstGeom>
        </p:spPr>
      </p:pic>
    </p:spTree>
    <p:extLst>
      <p:ext uri="{BB962C8B-B14F-4D97-AF65-F5344CB8AC3E}">
        <p14:creationId xmlns:p14="http://schemas.microsoft.com/office/powerpoint/2010/main" val="102163113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73F80D-8BB7-1FD5-79B7-731E6B0B030E}"/>
              </a:ext>
            </a:extLst>
          </p:cNvPr>
          <p:cNvSpPr>
            <a:spLocks noGrp="1"/>
          </p:cNvSpPr>
          <p:nvPr>
            <p:ph type="body" idx="1"/>
          </p:nvPr>
        </p:nvSpPr>
        <p:spPr>
          <a:xfrm>
            <a:off x="396240" y="487680"/>
            <a:ext cx="23500080" cy="12771120"/>
          </a:xfrm>
        </p:spPr>
        <p:txBody>
          <a:bodyPr>
            <a:normAutofit fontScale="85000" lnSpcReduction="10000"/>
          </a:bodyPr>
          <a:lstStyle/>
          <a:p>
            <a:r>
              <a:rPr lang="en-US" sz="5800" dirty="0">
                <a:latin typeface="Times New Roman" panose="02020603050405020304" pitchFamily="18" charset="0"/>
                <a:cs typeface="Times New Roman" panose="02020603050405020304" pitchFamily="18" charset="0"/>
              </a:rPr>
              <a:t>Here are the main steps involved in the implementation of the movie recommendation system in the frontend, using a content filtering approach:</a:t>
            </a:r>
          </a:p>
          <a:p>
            <a:r>
              <a:rPr lang="en-US" sz="5800" dirty="0">
                <a:latin typeface="Times New Roman" panose="02020603050405020304" pitchFamily="18" charset="0"/>
                <a:cs typeface="Times New Roman" panose="02020603050405020304" pitchFamily="18" charset="0"/>
              </a:rPr>
              <a:t>1.	Import the required libraries and functions: The code imports the necessary libraries and functions, including </a:t>
            </a:r>
            <a:r>
              <a:rPr lang="en-US" sz="5800" dirty="0" err="1">
                <a:latin typeface="Times New Roman" panose="02020603050405020304" pitchFamily="18" charset="0"/>
                <a:cs typeface="Times New Roman" panose="02020603050405020304" pitchFamily="18" charset="0"/>
              </a:rPr>
              <a:t>Streamlit</a:t>
            </a:r>
            <a:r>
              <a:rPr lang="en-US" sz="5800" dirty="0">
                <a:latin typeface="Times New Roman" panose="02020603050405020304" pitchFamily="18" charset="0"/>
                <a:cs typeface="Times New Roman" panose="02020603050405020304" pitchFamily="18" charset="0"/>
              </a:rPr>
              <a:t>, pickle, pandas, and requests.</a:t>
            </a:r>
          </a:p>
          <a:p>
            <a:r>
              <a:rPr lang="en-US" sz="5800" dirty="0">
                <a:latin typeface="Times New Roman" panose="02020603050405020304" pitchFamily="18" charset="0"/>
                <a:cs typeface="Times New Roman" panose="02020603050405020304" pitchFamily="18" charset="0"/>
              </a:rPr>
              <a:t>2.	Load the movie data and similarity matrix: The code uses pickle to load the movie data and similarity matrix from two pickle files: '</a:t>
            </a:r>
            <a:r>
              <a:rPr lang="en-US" sz="5800" dirty="0" err="1">
                <a:latin typeface="Times New Roman" panose="02020603050405020304" pitchFamily="18" charset="0"/>
                <a:cs typeface="Times New Roman" panose="02020603050405020304" pitchFamily="18" charset="0"/>
              </a:rPr>
              <a:t>movie_dict.pkl</a:t>
            </a:r>
            <a:r>
              <a:rPr lang="en-US" sz="5800" dirty="0">
                <a:latin typeface="Times New Roman" panose="02020603050405020304" pitchFamily="18" charset="0"/>
                <a:cs typeface="Times New Roman" panose="02020603050405020304" pitchFamily="18" charset="0"/>
              </a:rPr>
              <a:t>' and '</a:t>
            </a:r>
            <a:r>
              <a:rPr lang="en-US" sz="5800" dirty="0" err="1">
                <a:latin typeface="Times New Roman" panose="02020603050405020304" pitchFamily="18" charset="0"/>
                <a:cs typeface="Times New Roman" panose="02020603050405020304" pitchFamily="18" charset="0"/>
              </a:rPr>
              <a:t>similarity.pkl</a:t>
            </a:r>
            <a:r>
              <a:rPr lang="en-US" sz="5800" dirty="0">
                <a:latin typeface="Times New Roman" panose="02020603050405020304" pitchFamily="18" charset="0"/>
                <a:cs typeface="Times New Roman" panose="02020603050405020304" pitchFamily="18" charset="0"/>
              </a:rPr>
              <a:t>'. The movie data is stored in a pandas </a:t>
            </a:r>
            <a:r>
              <a:rPr lang="en-US" sz="5800" dirty="0" err="1">
                <a:latin typeface="Times New Roman" panose="02020603050405020304" pitchFamily="18" charset="0"/>
                <a:cs typeface="Times New Roman" panose="02020603050405020304" pitchFamily="18" charset="0"/>
              </a:rPr>
              <a:t>dataframe</a:t>
            </a:r>
            <a:r>
              <a:rPr lang="en-US" sz="5800" dirty="0">
                <a:latin typeface="Times New Roman" panose="02020603050405020304" pitchFamily="18" charset="0"/>
                <a:cs typeface="Times New Roman" panose="02020603050405020304" pitchFamily="18" charset="0"/>
              </a:rPr>
              <a:t>, while the similarity matrix is stored as a NumPy array.</a:t>
            </a:r>
          </a:p>
          <a:p>
            <a:r>
              <a:rPr lang="en-US" sz="5800" dirty="0">
                <a:latin typeface="Times New Roman" panose="02020603050405020304" pitchFamily="18" charset="0"/>
                <a:cs typeface="Times New Roman" panose="02020603050405020304" pitchFamily="18" charset="0"/>
              </a:rPr>
              <a:t>3.	Define the user interface: The code uses </a:t>
            </a:r>
            <a:r>
              <a:rPr lang="en-US" sz="5800" dirty="0" err="1">
                <a:latin typeface="Times New Roman" panose="02020603050405020304" pitchFamily="18" charset="0"/>
                <a:cs typeface="Times New Roman" panose="02020603050405020304" pitchFamily="18" charset="0"/>
              </a:rPr>
              <a:t>Streamlit</a:t>
            </a:r>
            <a:r>
              <a:rPr lang="en-US" sz="5800" dirty="0">
                <a:latin typeface="Times New Roman" panose="02020603050405020304" pitchFamily="18" charset="0"/>
                <a:cs typeface="Times New Roman" panose="02020603050405020304" pitchFamily="18" charset="0"/>
              </a:rPr>
              <a:t> functions to define the user interface for the recommendation system. It includes a </a:t>
            </a:r>
            <a:r>
              <a:rPr lang="en-US" sz="5800" dirty="0" err="1">
                <a:latin typeface="Times New Roman" panose="02020603050405020304" pitchFamily="18" charset="0"/>
                <a:cs typeface="Times New Roman" panose="02020603050405020304" pitchFamily="18" charset="0"/>
              </a:rPr>
              <a:t>selectbox</a:t>
            </a:r>
            <a:r>
              <a:rPr lang="en-US" sz="5800" dirty="0">
                <a:latin typeface="Times New Roman" panose="02020603050405020304" pitchFamily="18" charset="0"/>
                <a:cs typeface="Times New Roman" panose="02020603050405020304" pitchFamily="18" charset="0"/>
              </a:rPr>
              <a:t> for the user to select a movie, a button to initiate the recommendation process, and functions to display the recommended movies and their poster images.</a:t>
            </a:r>
          </a:p>
          <a:p>
            <a:r>
              <a:rPr lang="en-US" sz="5800" dirty="0">
                <a:latin typeface="Times New Roman" panose="02020603050405020304" pitchFamily="18" charset="0"/>
                <a:cs typeface="Times New Roman" panose="02020603050405020304" pitchFamily="18" charset="0"/>
              </a:rPr>
              <a:t>4.	Define the recommendation function: The code defines the recommend function, which takes a movie title as input and returns a list of recommended movies and their poster images. The function first finds the index of the selected movie in the movie data </a:t>
            </a:r>
            <a:r>
              <a:rPr lang="en-US" sz="5800" dirty="0" err="1">
                <a:latin typeface="Times New Roman" panose="02020603050405020304" pitchFamily="18" charset="0"/>
                <a:cs typeface="Times New Roman" panose="02020603050405020304" pitchFamily="18" charset="0"/>
              </a:rPr>
              <a:t>dataframe</a:t>
            </a:r>
            <a:r>
              <a:rPr lang="en-US" sz="5800" dirty="0">
                <a:latin typeface="Times New Roman" panose="02020603050405020304" pitchFamily="18" charset="0"/>
                <a:cs typeface="Times New Roman" panose="02020603050405020304" pitchFamily="18" charset="0"/>
              </a:rPr>
              <a:t>, then retrieves the row from the similarity matrix that corresponds to that index. It sorts this row in descending order and selects the top 5 most similar movies (excluding the selected movie itself). It then retrieves the movie titles and poster images for these movies and returns them.</a:t>
            </a:r>
          </a:p>
          <a:p>
            <a:endParaRPr lang="en-US" dirty="0"/>
          </a:p>
          <a:p>
            <a:endParaRPr lang="en-US" dirty="0"/>
          </a:p>
        </p:txBody>
      </p:sp>
    </p:spTree>
    <p:extLst>
      <p:ext uri="{BB962C8B-B14F-4D97-AF65-F5344CB8AC3E}">
        <p14:creationId xmlns:p14="http://schemas.microsoft.com/office/powerpoint/2010/main" val="5471864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01DD63-89CF-7EF0-9B6C-2574D7954A35}"/>
              </a:ext>
            </a:extLst>
          </p:cNvPr>
          <p:cNvSpPr>
            <a:spLocks noGrp="1"/>
          </p:cNvSpPr>
          <p:nvPr>
            <p:ph type="body" idx="1"/>
          </p:nvPr>
        </p:nvSpPr>
        <p:spPr>
          <a:xfrm>
            <a:off x="243840" y="213360"/>
            <a:ext cx="23774400" cy="13502640"/>
          </a:xfrm>
        </p:spPr>
        <p:txBody>
          <a:bodyPr>
            <a:normAutofit/>
          </a:bodyPr>
          <a:lstStyle/>
          <a:p>
            <a:pPr marL="685800" indent="-685800">
              <a:buFont typeface="Arial" panose="020B0604020202020204" pitchFamily="34" charset="0"/>
              <a:buChar char="•"/>
            </a:pPr>
            <a:r>
              <a:rPr lang="en-US" sz="5400" dirty="0">
                <a:latin typeface="Times New Roman" panose="02020603050405020304" pitchFamily="18" charset="0"/>
                <a:cs typeface="Times New Roman" panose="02020603050405020304" pitchFamily="18" charset="0"/>
              </a:rPr>
              <a:t>Fetch poster images from The Movie DB API: The code defines the </a:t>
            </a:r>
            <a:r>
              <a:rPr lang="en-US" sz="5400" dirty="0" err="1">
                <a:latin typeface="Times New Roman" panose="02020603050405020304" pitchFamily="18" charset="0"/>
                <a:cs typeface="Times New Roman" panose="02020603050405020304" pitchFamily="18" charset="0"/>
              </a:rPr>
              <a:t>fetch_poster</a:t>
            </a:r>
            <a:r>
              <a:rPr lang="en-US" sz="5400" dirty="0">
                <a:latin typeface="Times New Roman" panose="02020603050405020304" pitchFamily="18" charset="0"/>
                <a:cs typeface="Times New Roman" panose="02020603050405020304" pitchFamily="18" charset="0"/>
              </a:rPr>
              <a:t> function, which takes a movie ID as input and returns the poster image for that movie. It uses the requests library to send a GET request to The Movie DB API with the movie ID and retrieves the poster path from the response. It then constructs the full URL for the poster image and returns it.</a:t>
            </a:r>
          </a:p>
          <a:p>
            <a:pPr marL="685800" indent="-685800">
              <a:buFont typeface="Arial" panose="020B0604020202020204" pitchFamily="34" charset="0"/>
              <a:buChar char="•"/>
            </a:pPr>
            <a:r>
              <a:rPr lang="en-US" sz="5400" dirty="0">
                <a:latin typeface="Times New Roman" panose="02020603050405020304" pitchFamily="18" charset="0"/>
                <a:cs typeface="Times New Roman" panose="02020603050405020304" pitchFamily="18" charset="0"/>
              </a:rPr>
              <a:t>	Display the recommended movies and their poster images: The code uses </a:t>
            </a:r>
            <a:r>
              <a:rPr lang="en-US" sz="5400" dirty="0" err="1">
                <a:latin typeface="Times New Roman" panose="02020603050405020304" pitchFamily="18" charset="0"/>
                <a:cs typeface="Times New Roman" panose="02020603050405020304" pitchFamily="18" charset="0"/>
              </a:rPr>
              <a:t>Streamlit</a:t>
            </a:r>
            <a:r>
              <a:rPr lang="en-US" sz="5400" dirty="0">
                <a:latin typeface="Times New Roman" panose="02020603050405020304" pitchFamily="18" charset="0"/>
                <a:cs typeface="Times New Roman" panose="02020603050405020304" pitchFamily="18" charset="0"/>
              </a:rPr>
              <a:t> functions to display the recommended movies and their poster images. It divides the user interface into 5 columns and displays the movie title and poster image in each column.</a:t>
            </a:r>
          </a:p>
          <a:p>
            <a:pPr marL="685800" indent="-685800">
              <a:buFont typeface="Arial" panose="020B0604020202020204" pitchFamily="34" charset="0"/>
              <a:buChar char="•"/>
            </a:pPr>
            <a:r>
              <a:rPr lang="en-US" sz="5400" dirty="0">
                <a:latin typeface="Times New Roman" panose="02020603050405020304" pitchFamily="18" charset="0"/>
                <a:cs typeface="Times New Roman" panose="02020603050405020304" pitchFamily="18" charset="0"/>
              </a:rPr>
              <a:t>Run the app: The code uses the </a:t>
            </a:r>
            <a:r>
              <a:rPr lang="en-US" sz="5400" dirty="0" err="1">
                <a:latin typeface="Times New Roman" panose="02020603050405020304" pitchFamily="18" charset="0"/>
                <a:cs typeface="Times New Roman" panose="02020603050405020304" pitchFamily="18" charset="0"/>
              </a:rPr>
              <a:t>Streamlit</a:t>
            </a:r>
            <a:r>
              <a:rPr lang="en-US" sz="5400" dirty="0">
                <a:latin typeface="Times New Roman" panose="02020603050405020304" pitchFamily="18" charset="0"/>
                <a:cs typeface="Times New Roman" panose="02020603050405020304" pitchFamily="18" charset="0"/>
              </a:rPr>
              <a:t> run function to run the app and display the user interface. When the user selects a movie and clicks the recommendation button, the app calls the recommend function and displays the recommended movies and their poster images. The below is the </a:t>
            </a:r>
            <a:r>
              <a:rPr lang="en-US" sz="5400" dirty="0" err="1">
                <a:solidFill>
                  <a:srgbClr val="FF0000"/>
                </a:solidFill>
                <a:latin typeface="Times New Roman" panose="02020603050405020304" pitchFamily="18" charset="0"/>
                <a:cs typeface="Times New Roman" panose="02020603050405020304" pitchFamily="18" charset="0"/>
              </a:rPr>
              <a:t>url</a:t>
            </a:r>
            <a:r>
              <a:rPr lang="en-US" sz="5400" dirty="0">
                <a:latin typeface="Times New Roman" panose="02020603050405020304" pitchFamily="18" charset="0"/>
                <a:cs typeface="Times New Roman" panose="02020603050405020304" pitchFamily="18" charset="0"/>
              </a:rPr>
              <a:t> for front-end code by clicking it we can access our code easily:</a:t>
            </a:r>
          </a:p>
          <a:p>
            <a:r>
              <a:rPr lang="en-US" sz="5400" dirty="0">
                <a:latin typeface="Times New Roman" panose="02020603050405020304" pitchFamily="18" charset="0"/>
                <a:cs typeface="Times New Roman" panose="02020603050405020304" pitchFamily="18" charset="0"/>
              </a:rPr>
              <a:t>           click here for source code:  </a:t>
            </a:r>
            <a:r>
              <a:rPr lang="en-US" sz="5400" dirty="0">
                <a:solidFill>
                  <a:schemeClr val="accent6">
                    <a:lumMod val="75000"/>
                  </a:schemeClr>
                </a:solidFill>
                <a:latin typeface="Times New Roman" panose="02020603050405020304" pitchFamily="18" charset="0"/>
                <a:cs typeface="Times New Roman" panose="02020603050405020304" pitchFamily="18" charset="0"/>
              </a:rPr>
              <a:t>👉</a:t>
            </a:r>
            <a:r>
              <a:rPr lang="en-US" sz="5400" dirty="0">
                <a:latin typeface="Times New Roman" panose="02020603050405020304" pitchFamily="18" charset="0"/>
                <a:cs typeface="Times New Roman" panose="02020603050405020304" pitchFamily="18" charset="0"/>
              </a:rPr>
              <a:t> </a:t>
            </a:r>
            <a:r>
              <a:rPr lang="en-US" sz="5400" dirty="0">
                <a:solidFill>
                  <a:schemeClr val="accent6">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MRS-VITAP-</a:t>
            </a:r>
            <a:r>
              <a:rPr lang="en-US" sz="5400" dirty="0" err="1">
                <a:solidFill>
                  <a:schemeClr val="accent6">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FrontEnd</a:t>
            </a:r>
            <a:r>
              <a:rPr lang="en-US" sz="5400" dirty="0">
                <a:solidFill>
                  <a:schemeClr val="accent6">
                    <a:lumMod val="75000"/>
                  </a:schemeClr>
                </a:solidFill>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176776623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88B3-B597-D6CC-A59B-38E1EDB8DD82}"/>
              </a:ext>
            </a:extLst>
          </p:cNvPr>
          <p:cNvSpPr>
            <a:spLocks noGrp="1"/>
          </p:cNvSpPr>
          <p:nvPr>
            <p:ph type="title"/>
          </p:nvPr>
        </p:nvSpPr>
        <p:spPr/>
        <p:txBody>
          <a:bodyPr/>
          <a:lstStyle/>
          <a:p>
            <a:r>
              <a:rPr lang="en-US" dirty="0"/>
              <a:t>Front-End(</a:t>
            </a:r>
            <a:r>
              <a:rPr lang="en-US" dirty="0" err="1"/>
              <a:t>Streamlit</a:t>
            </a:r>
            <a:r>
              <a:rPr lang="en-US" dirty="0"/>
              <a:t>) </a:t>
            </a:r>
          </a:p>
        </p:txBody>
      </p:sp>
      <p:sp>
        <p:nvSpPr>
          <p:cNvPr id="3" name="Text Placeholder 2">
            <a:extLst>
              <a:ext uri="{FF2B5EF4-FFF2-40B4-BE49-F238E27FC236}">
                <a16:creationId xmlns:a16="http://schemas.microsoft.com/office/drawing/2014/main" id="{6DCBCB7A-C53E-51EE-0003-EA012D058088}"/>
              </a:ext>
            </a:extLst>
          </p:cNvPr>
          <p:cNvSpPr>
            <a:spLocks noGrp="1"/>
          </p:cNvSpPr>
          <p:nvPr>
            <p:ph type="body" sz="quarter" idx="21"/>
          </p:nvPr>
        </p:nvSpPr>
        <p:spPr/>
        <p:txBody>
          <a:bodyPr/>
          <a:lstStyle/>
          <a:p>
            <a:r>
              <a:rPr lang="en-US" dirty="0"/>
              <a:t>Results Screenshots:</a:t>
            </a:r>
          </a:p>
        </p:txBody>
      </p:sp>
      <p:pic>
        <p:nvPicPr>
          <p:cNvPr id="5" name="Picture 4">
            <a:extLst>
              <a:ext uri="{FF2B5EF4-FFF2-40B4-BE49-F238E27FC236}">
                <a16:creationId xmlns:a16="http://schemas.microsoft.com/office/drawing/2014/main" id="{C7862F06-2F2F-D306-3CED-7E08D0395FC9}"/>
              </a:ext>
            </a:extLst>
          </p:cNvPr>
          <p:cNvPicPr>
            <a:picLocks noChangeAspect="1"/>
          </p:cNvPicPr>
          <p:nvPr/>
        </p:nvPicPr>
        <p:blipFill>
          <a:blip r:embed="rId2"/>
          <a:stretch>
            <a:fillRect/>
          </a:stretch>
        </p:blipFill>
        <p:spPr>
          <a:xfrm>
            <a:off x="8388049" y="711569"/>
            <a:ext cx="1085182" cy="499915"/>
          </a:xfrm>
          <a:prstGeom prst="rect">
            <a:avLst/>
          </a:prstGeom>
        </p:spPr>
      </p:pic>
      <p:pic>
        <p:nvPicPr>
          <p:cNvPr id="8" name="Picture 7">
            <a:extLst>
              <a:ext uri="{FF2B5EF4-FFF2-40B4-BE49-F238E27FC236}">
                <a16:creationId xmlns:a16="http://schemas.microsoft.com/office/drawing/2014/main" id="{217BA83E-7E18-CA33-EA80-853A2E8E0FD7}"/>
              </a:ext>
            </a:extLst>
          </p:cNvPr>
          <p:cNvPicPr>
            <a:picLocks noChangeAspect="1"/>
          </p:cNvPicPr>
          <p:nvPr/>
        </p:nvPicPr>
        <p:blipFill>
          <a:blip r:embed="rId3"/>
          <a:stretch>
            <a:fillRect/>
          </a:stretch>
        </p:blipFill>
        <p:spPr>
          <a:xfrm>
            <a:off x="1206500" y="3307742"/>
            <a:ext cx="22232620" cy="10103458"/>
          </a:xfrm>
          <a:prstGeom prst="rect">
            <a:avLst/>
          </a:prstGeom>
        </p:spPr>
      </p:pic>
    </p:spTree>
    <p:extLst>
      <p:ext uri="{BB962C8B-B14F-4D97-AF65-F5344CB8AC3E}">
        <p14:creationId xmlns:p14="http://schemas.microsoft.com/office/powerpoint/2010/main" val="231054810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101C00-D96D-3344-E379-4676F6F5FCE0}"/>
              </a:ext>
            </a:extLst>
          </p:cNvPr>
          <p:cNvPicPr>
            <a:picLocks noChangeAspect="1"/>
          </p:cNvPicPr>
          <p:nvPr/>
        </p:nvPicPr>
        <p:blipFill>
          <a:blip r:embed="rId2"/>
          <a:stretch>
            <a:fillRect/>
          </a:stretch>
        </p:blipFill>
        <p:spPr>
          <a:xfrm>
            <a:off x="0" y="0"/>
            <a:ext cx="24384000" cy="13715999"/>
          </a:xfrm>
          <a:prstGeom prst="rect">
            <a:avLst/>
          </a:prstGeom>
        </p:spPr>
      </p:pic>
    </p:spTree>
    <p:extLst>
      <p:ext uri="{BB962C8B-B14F-4D97-AF65-F5344CB8AC3E}">
        <p14:creationId xmlns:p14="http://schemas.microsoft.com/office/powerpoint/2010/main" val="13841527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Outline"/>
          <p:cNvSpPr txBox="1">
            <a:spLocks noGrp="1"/>
          </p:cNvSpPr>
          <p:nvPr>
            <p:ph type="title"/>
          </p:nvPr>
        </p:nvSpPr>
        <p:spPr>
          <a:prstGeom prst="rect">
            <a:avLst/>
          </a:prstGeom>
        </p:spPr>
        <p:txBody>
          <a:bodyPr/>
          <a:lstStyle/>
          <a:p>
            <a:r>
              <a:rPr dirty="0"/>
              <a:t>Outline</a:t>
            </a:r>
          </a:p>
        </p:txBody>
      </p:sp>
      <p:sp>
        <p:nvSpPr>
          <p:cNvPr id="158" name="Problem statement…"/>
          <p:cNvSpPr txBox="1">
            <a:spLocks noGrp="1"/>
          </p:cNvSpPr>
          <p:nvPr>
            <p:ph type="body" idx="1"/>
          </p:nvPr>
        </p:nvSpPr>
        <p:spPr>
          <a:xfrm>
            <a:off x="1206500" y="2512663"/>
            <a:ext cx="21971000" cy="9991853"/>
          </a:xfrm>
          <a:prstGeom prst="rect">
            <a:avLst/>
          </a:prstGeom>
        </p:spPr>
        <p:txBody>
          <a:bodyPr>
            <a:normAutofit/>
          </a:bodyPr>
          <a:lstStyle/>
          <a:p>
            <a:r>
              <a:rPr lang="en-US" dirty="0"/>
              <a:t>Motivation &amp; Objectives Met</a:t>
            </a:r>
          </a:p>
          <a:p>
            <a:r>
              <a:rPr lang="en-US" dirty="0"/>
              <a:t>Originality</a:t>
            </a:r>
          </a:p>
          <a:p>
            <a:r>
              <a:rPr lang="en-US" dirty="0"/>
              <a:t>Novelty</a:t>
            </a:r>
          </a:p>
          <a:p>
            <a:r>
              <a:rPr lang="en-US" dirty="0"/>
              <a:t>Methodology </a:t>
            </a:r>
          </a:p>
          <a:p>
            <a:r>
              <a:rPr lang="en-US" dirty="0"/>
              <a:t>Standard tools</a:t>
            </a:r>
            <a:endParaRPr dirty="0"/>
          </a:p>
          <a:p>
            <a:r>
              <a:rPr dirty="0"/>
              <a:t>Architecture</a:t>
            </a:r>
            <a:endParaRPr lang="en-US" dirty="0"/>
          </a:p>
          <a:p>
            <a:r>
              <a:rPr lang="en-US" dirty="0"/>
              <a:t>Results &amp; Discussions</a:t>
            </a:r>
          </a:p>
          <a:p>
            <a:r>
              <a:rPr lang="en-US" dirty="0"/>
              <a:t>Timeline</a:t>
            </a:r>
          </a:p>
        </p:txBody>
      </p:sp>
      <p:pic>
        <p:nvPicPr>
          <p:cNvPr id="2" name="Picture 1">
            <a:extLst>
              <a:ext uri="{FF2B5EF4-FFF2-40B4-BE49-F238E27FC236}">
                <a16:creationId xmlns:a16="http://schemas.microsoft.com/office/drawing/2014/main" id="{D30CBA89-C0A2-DDEE-B0E8-C983EC0B3A35}"/>
              </a:ext>
            </a:extLst>
          </p:cNvPr>
          <p:cNvPicPr>
            <a:picLocks noChangeAspect="1"/>
          </p:cNvPicPr>
          <p:nvPr/>
        </p:nvPicPr>
        <p:blipFill>
          <a:blip r:embed="rId2"/>
          <a:stretch>
            <a:fillRect/>
          </a:stretch>
        </p:blipFill>
        <p:spPr>
          <a:xfrm>
            <a:off x="0" y="12496841"/>
            <a:ext cx="24384000" cy="1219159"/>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709404-3036-C8A0-01DA-B784F15EB5FA}"/>
              </a:ext>
            </a:extLst>
          </p:cNvPr>
          <p:cNvPicPr>
            <a:picLocks noChangeAspect="1"/>
          </p:cNvPicPr>
          <p:nvPr/>
        </p:nvPicPr>
        <p:blipFill>
          <a:blip r:embed="rId2"/>
          <a:stretch>
            <a:fillRect/>
          </a:stretch>
        </p:blipFill>
        <p:spPr>
          <a:xfrm>
            <a:off x="0" y="0"/>
            <a:ext cx="24384000" cy="13716000"/>
          </a:xfrm>
          <a:prstGeom prst="rect">
            <a:avLst/>
          </a:prstGeom>
        </p:spPr>
      </p:pic>
    </p:spTree>
    <p:extLst>
      <p:ext uri="{BB962C8B-B14F-4D97-AF65-F5344CB8AC3E}">
        <p14:creationId xmlns:p14="http://schemas.microsoft.com/office/powerpoint/2010/main" val="42195263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6A93-4798-9F44-BE73-FA09B06D0843}"/>
              </a:ext>
            </a:extLst>
          </p:cNvPr>
          <p:cNvSpPr>
            <a:spLocks noGrp="1"/>
          </p:cNvSpPr>
          <p:nvPr>
            <p:ph type="title"/>
          </p:nvPr>
        </p:nvSpPr>
        <p:spPr>
          <a:xfrm>
            <a:off x="1206500" y="396241"/>
            <a:ext cx="21971000" cy="1310640"/>
          </a:xfrm>
        </p:spPr>
        <p:txBody>
          <a:bodyPr/>
          <a:lstStyle/>
          <a:p>
            <a:r>
              <a:rPr lang="en-US" dirty="0"/>
              <a:t>Discussion:</a:t>
            </a:r>
          </a:p>
        </p:txBody>
      </p:sp>
      <p:sp>
        <p:nvSpPr>
          <p:cNvPr id="4" name="Text Placeholder 3">
            <a:extLst>
              <a:ext uri="{FF2B5EF4-FFF2-40B4-BE49-F238E27FC236}">
                <a16:creationId xmlns:a16="http://schemas.microsoft.com/office/drawing/2014/main" id="{4B5C07A2-7D99-1BE9-A0E5-93365BE658F5}"/>
              </a:ext>
            </a:extLst>
          </p:cNvPr>
          <p:cNvSpPr>
            <a:spLocks noGrp="1"/>
          </p:cNvSpPr>
          <p:nvPr>
            <p:ph type="body" idx="1"/>
          </p:nvPr>
        </p:nvSpPr>
        <p:spPr>
          <a:xfrm>
            <a:off x="1206500" y="1432560"/>
            <a:ext cx="21971000" cy="11071956"/>
          </a:xfrm>
        </p:spPr>
        <p:txBody>
          <a:bodyPr>
            <a:normAutofit/>
          </a:bodyPr>
          <a:lstStyle/>
          <a:p>
            <a:r>
              <a:rPr lang="en-US" dirty="0"/>
              <a:t>We can clearly observed that recommend function is working as intended, and is returning a list of movies that are similar to "Superman II." </a:t>
            </a:r>
          </a:p>
          <a:p>
            <a:r>
              <a:rPr lang="en-US" dirty="0"/>
              <a:t>The movies that are being returned are all part of the Superman film franchise, which makes sense since "Superman II" is also a part of this franchise.</a:t>
            </a:r>
          </a:p>
          <a:p>
            <a:r>
              <a:rPr lang="en-US" dirty="0"/>
              <a:t>Likewise , other films also , I have attached Resident Evil and Jurassic Park , the same mechanism applied through this search engines also like it will returning a list of movies that are similar to franchise and genre kind of movies.</a:t>
            </a:r>
          </a:p>
          <a:p>
            <a:r>
              <a:rPr lang="en-US" dirty="0"/>
              <a:t>In addition to content filtering, there are other approaches to building movie recommendation systems, such as collaborative filtering and hybrid approaches that combine elements of both content filtering and collaborative filtering.  </a:t>
            </a:r>
          </a:p>
          <a:p>
            <a:r>
              <a:rPr lang="en-US" dirty="0"/>
              <a:t>These are the project source code files </a:t>
            </a:r>
            <a:r>
              <a:rPr lang="en-US" dirty="0">
                <a:hlinkClick r:id="rId2"/>
              </a:rPr>
              <a:t>VITAP_MRS</a:t>
            </a:r>
            <a:endParaRPr lang="en-US" dirty="0"/>
          </a:p>
        </p:txBody>
      </p:sp>
      <p:pic>
        <p:nvPicPr>
          <p:cNvPr id="3" name="Picture 2">
            <a:extLst>
              <a:ext uri="{FF2B5EF4-FFF2-40B4-BE49-F238E27FC236}">
                <a16:creationId xmlns:a16="http://schemas.microsoft.com/office/drawing/2014/main" id="{5CB9D7A5-87ED-0255-9E44-6019915C66F9}"/>
              </a:ext>
            </a:extLst>
          </p:cNvPr>
          <p:cNvPicPr>
            <a:picLocks noChangeAspect="1"/>
          </p:cNvPicPr>
          <p:nvPr/>
        </p:nvPicPr>
        <p:blipFill>
          <a:blip r:embed="rId3"/>
          <a:stretch>
            <a:fillRect/>
          </a:stretch>
        </p:blipFill>
        <p:spPr>
          <a:xfrm>
            <a:off x="0" y="12496841"/>
            <a:ext cx="24384000" cy="1219159"/>
          </a:xfrm>
          <a:prstGeom prst="rect">
            <a:avLst/>
          </a:prstGeom>
        </p:spPr>
      </p:pic>
    </p:spTree>
    <p:extLst>
      <p:ext uri="{BB962C8B-B14F-4D97-AF65-F5344CB8AC3E}">
        <p14:creationId xmlns:p14="http://schemas.microsoft.com/office/powerpoint/2010/main" val="101346691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Architecture"/>
          <p:cNvSpPr txBox="1">
            <a:spLocks noGrp="1"/>
          </p:cNvSpPr>
          <p:nvPr>
            <p:ph type="title"/>
          </p:nvPr>
        </p:nvSpPr>
        <p:spPr>
          <a:xfrm>
            <a:off x="1140058" y="426720"/>
            <a:ext cx="21971001" cy="1310639"/>
          </a:xfrm>
          <a:prstGeom prst="rect">
            <a:avLst/>
          </a:prstGeom>
        </p:spPr>
        <p:txBody>
          <a:bodyPr>
            <a:normAutofit/>
          </a:bodyPr>
          <a:lstStyle/>
          <a:p>
            <a:r>
              <a:rPr dirty="0"/>
              <a:t>Architecture </a:t>
            </a:r>
          </a:p>
        </p:txBody>
      </p:sp>
      <p:sp>
        <p:nvSpPr>
          <p:cNvPr id="177" name="Agenda Topics"/>
          <p:cNvSpPr txBox="1">
            <a:spLocks noGrp="1"/>
          </p:cNvSpPr>
          <p:nvPr>
            <p:ph type="body" idx="1"/>
          </p:nvPr>
        </p:nvSpPr>
        <p:spPr>
          <a:xfrm>
            <a:off x="1206500" y="3372261"/>
            <a:ext cx="21971000" cy="8256012"/>
          </a:xfrm>
          <a:prstGeom prst="rect">
            <a:avLst/>
          </a:prstGeom>
        </p:spPr>
        <p:txBody>
          <a:bodyPr/>
          <a:lstStyle>
            <a:lvl1pPr defTabSz="457200">
              <a:spcBef>
                <a:spcPts val="1200"/>
              </a:spcBef>
              <a:defRPr sz="3000" spc="0"/>
            </a:lvl1pPr>
          </a:lstStyle>
          <a:p>
            <a:r>
              <a:rPr dirty="0"/>
              <a:t> </a:t>
            </a:r>
          </a:p>
        </p:txBody>
      </p:sp>
      <p:pic>
        <p:nvPicPr>
          <p:cNvPr id="4" name="Picture 3">
            <a:extLst>
              <a:ext uri="{FF2B5EF4-FFF2-40B4-BE49-F238E27FC236}">
                <a16:creationId xmlns:a16="http://schemas.microsoft.com/office/drawing/2014/main" id="{C48C87DB-E45A-80E1-A08A-820F15D5C17B}"/>
              </a:ext>
            </a:extLst>
          </p:cNvPr>
          <p:cNvPicPr>
            <a:picLocks noChangeAspect="1"/>
          </p:cNvPicPr>
          <p:nvPr/>
        </p:nvPicPr>
        <p:blipFill>
          <a:blip r:embed="rId2"/>
          <a:stretch>
            <a:fillRect/>
          </a:stretch>
        </p:blipFill>
        <p:spPr>
          <a:xfrm>
            <a:off x="0" y="12496841"/>
            <a:ext cx="24384000" cy="1219159"/>
          </a:xfrm>
          <a:prstGeom prst="rect">
            <a:avLst/>
          </a:prstGeom>
        </p:spPr>
      </p:pic>
      <p:pic>
        <p:nvPicPr>
          <p:cNvPr id="5" name="Picture 4">
            <a:extLst>
              <a:ext uri="{FF2B5EF4-FFF2-40B4-BE49-F238E27FC236}">
                <a16:creationId xmlns:a16="http://schemas.microsoft.com/office/drawing/2014/main" id="{8780E798-20B3-D5D1-D1CD-3ADD0A92B821}"/>
              </a:ext>
            </a:extLst>
          </p:cNvPr>
          <p:cNvPicPr>
            <a:picLocks noChangeAspect="1"/>
          </p:cNvPicPr>
          <p:nvPr/>
        </p:nvPicPr>
        <p:blipFill>
          <a:blip r:embed="rId3"/>
          <a:stretch>
            <a:fillRect/>
          </a:stretch>
        </p:blipFill>
        <p:spPr>
          <a:xfrm>
            <a:off x="389121" y="1737358"/>
            <a:ext cx="23605758" cy="10756881"/>
          </a:xfrm>
          <a:prstGeom prst="rect">
            <a:avLst/>
          </a:prstGeom>
        </p:spPr>
      </p:pic>
      <p:pic>
        <p:nvPicPr>
          <p:cNvPr id="7" name="Picture 6">
            <a:extLst>
              <a:ext uri="{FF2B5EF4-FFF2-40B4-BE49-F238E27FC236}">
                <a16:creationId xmlns:a16="http://schemas.microsoft.com/office/drawing/2014/main" id="{D6F1F836-2845-D611-30A9-B3EC87C630AE}"/>
              </a:ext>
            </a:extLst>
          </p:cNvPr>
          <p:cNvPicPr>
            <a:picLocks noChangeAspect="1"/>
          </p:cNvPicPr>
          <p:nvPr/>
        </p:nvPicPr>
        <p:blipFill>
          <a:blip r:embed="rId4"/>
          <a:stretch>
            <a:fillRect/>
          </a:stretch>
        </p:blipFill>
        <p:spPr>
          <a:xfrm>
            <a:off x="18989040" y="8656320"/>
            <a:ext cx="4577581" cy="2971953"/>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antt chart"/>
          <p:cNvSpPr txBox="1">
            <a:spLocks noGrp="1"/>
          </p:cNvSpPr>
          <p:nvPr>
            <p:ph type="title"/>
          </p:nvPr>
        </p:nvSpPr>
        <p:spPr>
          <a:xfrm>
            <a:off x="1140058" y="946617"/>
            <a:ext cx="21971001" cy="1435101"/>
          </a:xfrm>
          <a:prstGeom prst="rect">
            <a:avLst/>
          </a:prstGeom>
        </p:spPr>
        <p:txBody>
          <a:bodyPr/>
          <a:lstStyle/>
          <a:p>
            <a:r>
              <a:rPr dirty="0"/>
              <a:t>Gantt chart </a:t>
            </a:r>
          </a:p>
        </p:txBody>
      </p:sp>
      <p:pic>
        <p:nvPicPr>
          <p:cNvPr id="181" name="Case Study.png" descr="Case Study.png"/>
          <p:cNvPicPr>
            <a:picLocks noChangeAspect="1"/>
          </p:cNvPicPr>
          <p:nvPr/>
        </p:nvPicPr>
        <p:blipFill>
          <a:blip r:embed="rId2"/>
          <a:stretch>
            <a:fillRect/>
          </a:stretch>
        </p:blipFill>
        <p:spPr>
          <a:xfrm>
            <a:off x="7011147" y="412687"/>
            <a:ext cx="17703315" cy="13277488"/>
          </a:xfrm>
          <a:prstGeom prst="rect">
            <a:avLst/>
          </a:prstGeom>
          <a:ln w="12700">
            <a:miter lim="400000"/>
          </a:ln>
        </p:spPr>
      </p:pic>
      <p:grpSp>
        <p:nvGrpSpPr>
          <p:cNvPr id="189" name="Group"/>
          <p:cNvGrpSpPr/>
          <p:nvPr/>
        </p:nvGrpSpPr>
        <p:grpSpPr>
          <a:xfrm>
            <a:off x="1219930" y="4462463"/>
            <a:ext cx="2936868" cy="7818305"/>
            <a:chOff x="0" y="0"/>
            <a:chExt cx="2936866" cy="7818304"/>
          </a:xfrm>
        </p:grpSpPr>
        <p:sp>
          <p:nvSpPr>
            <p:cNvPr id="182" name="Case study"/>
            <p:cNvSpPr/>
            <p:nvPr/>
          </p:nvSpPr>
          <p:spPr>
            <a:xfrm>
              <a:off x="0" y="0"/>
              <a:ext cx="2936867" cy="1055519"/>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rPr dirty="0"/>
                <a:t>Case study</a:t>
              </a:r>
            </a:p>
          </p:txBody>
        </p:sp>
        <p:sp>
          <p:nvSpPr>
            <p:cNvPr id="183" name="Data collection"/>
            <p:cNvSpPr/>
            <p:nvPr/>
          </p:nvSpPr>
          <p:spPr>
            <a:xfrm>
              <a:off x="0" y="1122265"/>
              <a:ext cx="2936867" cy="1055520"/>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rPr dirty="0"/>
                <a:t>Data collection</a:t>
              </a:r>
            </a:p>
          </p:txBody>
        </p:sp>
        <p:sp>
          <p:nvSpPr>
            <p:cNvPr id="184" name="Data preprocessing"/>
            <p:cNvSpPr/>
            <p:nvPr/>
          </p:nvSpPr>
          <p:spPr>
            <a:xfrm>
              <a:off x="0" y="2254261"/>
              <a:ext cx="2936867" cy="1055520"/>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rPr dirty="0"/>
                <a:t>Data preprocessing</a:t>
              </a:r>
            </a:p>
          </p:txBody>
        </p:sp>
        <p:sp>
          <p:nvSpPr>
            <p:cNvPr id="185" name="Vectorisation"/>
            <p:cNvSpPr/>
            <p:nvPr/>
          </p:nvSpPr>
          <p:spPr>
            <a:xfrm>
              <a:off x="0" y="3376528"/>
              <a:ext cx="2936867" cy="1055519"/>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rPr dirty="0"/>
                <a:t>Vectorisation</a:t>
              </a:r>
            </a:p>
          </p:txBody>
        </p:sp>
        <p:sp>
          <p:nvSpPr>
            <p:cNvPr id="186" name="Algorithm"/>
            <p:cNvSpPr/>
            <p:nvPr/>
          </p:nvSpPr>
          <p:spPr>
            <a:xfrm>
              <a:off x="0" y="4508524"/>
              <a:ext cx="2936867" cy="1055519"/>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rPr dirty="0"/>
                <a:t>Algorithm </a:t>
              </a:r>
            </a:p>
          </p:txBody>
        </p:sp>
        <p:sp>
          <p:nvSpPr>
            <p:cNvPr id="187" name="UI…"/>
            <p:cNvSpPr/>
            <p:nvPr/>
          </p:nvSpPr>
          <p:spPr>
            <a:xfrm>
              <a:off x="0" y="5640519"/>
              <a:ext cx="2936867" cy="1055520"/>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r>
                <a:rPr dirty="0"/>
                <a:t>UI </a:t>
              </a:r>
            </a:p>
            <a:p>
              <a:pPr defTabSz="825500">
                <a:defRPr sz="3200">
                  <a:solidFill>
                    <a:srgbClr val="000000"/>
                  </a:solidFill>
                  <a:latin typeface="Helvetica Neue Medium"/>
                  <a:ea typeface="Helvetica Neue Medium"/>
                  <a:cs typeface="Helvetica Neue Medium"/>
                  <a:sym typeface="Helvetica Neue Medium"/>
                </a:defRPr>
              </a:pPr>
              <a:r>
                <a:rPr dirty="0"/>
                <a:t>Development</a:t>
              </a:r>
            </a:p>
          </p:txBody>
        </p:sp>
        <p:sp>
          <p:nvSpPr>
            <p:cNvPr id="188" name="Final…"/>
            <p:cNvSpPr/>
            <p:nvPr/>
          </p:nvSpPr>
          <p:spPr>
            <a:xfrm>
              <a:off x="0" y="6762785"/>
              <a:ext cx="2936867" cy="1055520"/>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r>
                <a:rPr dirty="0"/>
                <a:t>Final </a:t>
              </a:r>
            </a:p>
            <a:p>
              <a:pPr defTabSz="825500">
                <a:defRPr sz="3200">
                  <a:solidFill>
                    <a:srgbClr val="000000"/>
                  </a:solidFill>
                  <a:latin typeface="Helvetica Neue Medium"/>
                  <a:ea typeface="Helvetica Neue Medium"/>
                  <a:cs typeface="Helvetica Neue Medium"/>
                  <a:sym typeface="Helvetica Neue Medium"/>
                </a:defRPr>
              </a:pPr>
              <a:r>
                <a:rPr dirty="0"/>
                <a:t>Deployment </a:t>
              </a:r>
            </a:p>
          </p:txBody>
        </p:sp>
      </p:grpSp>
      <p:grpSp>
        <p:nvGrpSpPr>
          <p:cNvPr id="197" name="Group"/>
          <p:cNvGrpSpPr/>
          <p:nvPr/>
        </p:nvGrpSpPr>
        <p:grpSpPr>
          <a:xfrm>
            <a:off x="4156833" y="5059557"/>
            <a:ext cx="3961146" cy="6671734"/>
            <a:chOff x="0" y="0"/>
            <a:chExt cx="3961144" cy="6671733"/>
          </a:xfrm>
        </p:grpSpPr>
        <p:sp>
          <p:nvSpPr>
            <p:cNvPr id="190" name="Line"/>
            <p:cNvSpPr/>
            <p:nvPr/>
          </p:nvSpPr>
          <p:spPr>
            <a:xfrm>
              <a:off x="0" y="0"/>
              <a:ext cx="3961145" cy="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dirty="0"/>
            </a:p>
          </p:txBody>
        </p:sp>
        <p:sp>
          <p:nvSpPr>
            <p:cNvPr id="191" name="Line"/>
            <p:cNvSpPr/>
            <p:nvPr/>
          </p:nvSpPr>
          <p:spPr>
            <a:xfrm>
              <a:off x="0" y="1126066"/>
              <a:ext cx="3961145"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dirty="0"/>
            </a:p>
          </p:txBody>
        </p:sp>
        <p:sp>
          <p:nvSpPr>
            <p:cNvPr id="192" name="Line"/>
            <p:cNvSpPr/>
            <p:nvPr/>
          </p:nvSpPr>
          <p:spPr>
            <a:xfrm>
              <a:off x="0" y="2252133"/>
              <a:ext cx="3961145"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dirty="0"/>
            </a:p>
          </p:txBody>
        </p:sp>
        <p:sp>
          <p:nvSpPr>
            <p:cNvPr id="193" name="Line"/>
            <p:cNvSpPr/>
            <p:nvPr/>
          </p:nvSpPr>
          <p:spPr>
            <a:xfrm>
              <a:off x="0" y="3378200"/>
              <a:ext cx="3961145" cy="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dirty="0"/>
            </a:p>
          </p:txBody>
        </p:sp>
        <p:sp>
          <p:nvSpPr>
            <p:cNvPr id="194" name="Line"/>
            <p:cNvSpPr/>
            <p:nvPr/>
          </p:nvSpPr>
          <p:spPr>
            <a:xfrm>
              <a:off x="0" y="4419600"/>
              <a:ext cx="3961145" cy="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dirty="0"/>
            </a:p>
          </p:txBody>
        </p:sp>
        <p:sp>
          <p:nvSpPr>
            <p:cNvPr id="195" name="Line"/>
            <p:cNvSpPr/>
            <p:nvPr/>
          </p:nvSpPr>
          <p:spPr>
            <a:xfrm>
              <a:off x="0" y="5545666"/>
              <a:ext cx="3961145"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dirty="0"/>
            </a:p>
          </p:txBody>
        </p:sp>
        <p:sp>
          <p:nvSpPr>
            <p:cNvPr id="196" name="Line"/>
            <p:cNvSpPr/>
            <p:nvPr/>
          </p:nvSpPr>
          <p:spPr>
            <a:xfrm>
              <a:off x="0" y="6671733"/>
              <a:ext cx="3961145"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dirty="0"/>
            </a:p>
          </p:txBody>
        </p:sp>
      </p:grpSp>
      <p:pic>
        <p:nvPicPr>
          <p:cNvPr id="2" name="Picture 1">
            <a:extLst>
              <a:ext uri="{FF2B5EF4-FFF2-40B4-BE49-F238E27FC236}">
                <a16:creationId xmlns:a16="http://schemas.microsoft.com/office/drawing/2014/main" id="{5AD46F9D-881C-5829-C439-EC5097391705}"/>
              </a:ext>
            </a:extLst>
          </p:cNvPr>
          <p:cNvPicPr>
            <a:picLocks noChangeAspect="1"/>
          </p:cNvPicPr>
          <p:nvPr/>
        </p:nvPicPr>
        <p:blipFill>
          <a:blip r:embed="rId3"/>
          <a:stretch>
            <a:fillRect/>
          </a:stretch>
        </p:blipFill>
        <p:spPr>
          <a:xfrm>
            <a:off x="0" y="12496841"/>
            <a:ext cx="24714462" cy="121915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9"/>
                                        </p:tgtEl>
                                        <p:attrNameLst>
                                          <p:attrName>style.visibility</p:attrName>
                                        </p:attrNameLst>
                                      </p:cBhvr>
                                      <p:to>
                                        <p:strVal val="visible"/>
                                      </p:to>
                                    </p:set>
                                    <p:anim calcmode="lin" valueType="num">
                                      <p:cBhvr>
                                        <p:cTn id="7" dur="1000" fill="hold"/>
                                        <p:tgtEl>
                                          <p:spTgt spid="189"/>
                                        </p:tgtEl>
                                        <p:attrNameLst>
                                          <p:attrName>ppt_x</p:attrName>
                                        </p:attrNameLst>
                                      </p:cBhvr>
                                      <p:tavLst>
                                        <p:tav tm="0">
                                          <p:val>
                                            <p:strVal val="0-#ppt_w/2"/>
                                          </p:val>
                                        </p:tav>
                                        <p:tav tm="100000">
                                          <p:val>
                                            <p:strVal val="#ppt_x"/>
                                          </p:val>
                                        </p:tav>
                                      </p:tavLst>
                                    </p:anim>
                                    <p:anim calcmode="lin" valueType="num">
                                      <p:cBhvr>
                                        <p:cTn id="8" dur="1000" fill="hold"/>
                                        <p:tgtEl>
                                          <p:spTgt spid="18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2" nodeType="clickEffect">
                                  <p:stCondLst>
                                    <p:cond delay="0"/>
                                  </p:stCondLst>
                                  <p:iterate>
                                    <p:tmAbs val="0"/>
                                  </p:iterate>
                                  <p:childTnLst>
                                    <p:set>
                                      <p:cBhvr>
                                        <p:cTn id="12" fill="hold"/>
                                        <p:tgtEl>
                                          <p:spTgt spid="197"/>
                                        </p:tgtEl>
                                        <p:attrNameLst>
                                          <p:attrName>style.visibility</p:attrName>
                                        </p:attrNameLst>
                                      </p:cBhvr>
                                      <p:to>
                                        <p:strVal val="visible"/>
                                      </p:to>
                                    </p:set>
                                    <p:animEffect transition="in" filter="wipe(left)">
                                      <p:cBhvr>
                                        <p:cTn id="13" dur="1000"/>
                                        <p:tgtEl>
                                          <p:spTgt spid="19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3" nodeType="clickEffect">
                                  <p:stCondLst>
                                    <p:cond delay="0"/>
                                  </p:stCondLst>
                                  <p:iterate>
                                    <p:tmAbs val="0"/>
                                  </p:iterate>
                                  <p:childTnLst>
                                    <p:set>
                                      <p:cBhvr>
                                        <p:cTn id="17" fill="hold"/>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3" animBg="1" advAuto="0"/>
      <p:bldP spid="189" grpId="1" animBg="1" advAuto="0"/>
      <p:bldP spid="197"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hank You"/>
          <p:cNvSpPr txBox="1">
            <a:spLocks noGrp="1"/>
          </p:cNvSpPr>
          <p:nvPr>
            <p:ph type="body" idx="1"/>
          </p:nvPr>
        </p:nvSpPr>
        <p:spPr>
          <a:prstGeom prst="rect">
            <a:avLst/>
          </a:prstGeom>
        </p:spPr>
        <p:txBody>
          <a:bodyPr/>
          <a:lstStyle>
            <a:lvl1pPr>
              <a:defRPr sz="21000" b="0" spc="-209">
                <a:latin typeface="Marker Felt"/>
                <a:ea typeface="Marker Felt"/>
                <a:cs typeface="Marker Felt"/>
                <a:sym typeface="Marker Felt"/>
              </a:defRPr>
            </a:lvl1pPr>
          </a:lstStyle>
          <a:p>
            <a:r>
              <a:rPr dirty="0"/>
              <a:t>Thank You</a:t>
            </a:r>
          </a:p>
        </p:txBody>
      </p:sp>
      <p:pic>
        <p:nvPicPr>
          <p:cNvPr id="2" name="Picture 1">
            <a:extLst>
              <a:ext uri="{FF2B5EF4-FFF2-40B4-BE49-F238E27FC236}">
                <a16:creationId xmlns:a16="http://schemas.microsoft.com/office/drawing/2014/main" id="{DB3C6FFF-7BAF-10B7-E134-07C6242FA562}"/>
              </a:ext>
            </a:extLst>
          </p:cNvPr>
          <p:cNvPicPr>
            <a:picLocks noChangeAspect="1"/>
          </p:cNvPicPr>
          <p:nvPr/>
        </p:nvPicPr>
        <p:blipFill>
          <a:blip r:embed="rId2"/>
          <a:stretch>
            <a:fillRect/>
          </a:stretch>
        </p:blipFill>
        <p:spPr>
          <a:xfrm>
            <a:off x="0" y="12496841"/>
            <a:ext cx="24384000" cy="1219159"/>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roblem Statement"/>
          <p:cNvSpPr txBox="1">
            <a:spLocks noGrp="1"/>
          </p:cNvSpPr>
          <p:nvPr>
            <p:ph type="title"/>
          </p:nvPr>
        </p:nvSpPr>
        <p:spPr>
          <a:xfrm>
            <a:off x="1140058" y="946617"/>
            <a:ext cx="21971001" cy="1435101"/>
          </a:xfrm>
          <a:prstGeom prst="rect">
            <a:avLst/>
          </a:prstGeom>
        </p:spPr>
        <p:txBody>
          <a:bodyPr/>
          <a:lstStyle/>
          <a:p>
            <a:r>
              <a:rPr lang="en-US" dirty="0"/>
              <a:t>Motivation &amp; Objectives Met</a:t>
            </a:r>
            <a:endParaRPr dirty="0"/>
          </a:p>
        </p:txBody>
      </p:sp>
      <p:sp>
        <p:nvSpPr>
          <p:cNvPr id="161" name="Objectives"/>
          <p:cNvSpPr txBox="1">
            <a:spLocks noGrp="1"/>
          </p:cNvSpPr>
          <p:nvPr>
            <p:ph type="body" idx="21"/>
          </p:nvPr>
        </p:nvSpPr>
        <p:spPr>
          <a:xfrm>
            <a:off x="1206500" y="5340679"/>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Objectives</a:t>
            </a:r>
          </a:p>
        </p:txBody>
      </p:sp>
      <p:sp>
        <p:nvSpPr>
          <p:cNvPr id="162" name="The goal of the project is to recommend a movie to the user. Providing related content out of relevant and irrelevant collection of items to users.…"/>
          <p:cNvSpPr txBox="1">
            <a:spLocks noGrp="1"/>
          </p:cNvSpPr>
          <p:nvPr>
            <p:ph type="body" idx="1"/>
          </p:nvPr>
        </p:nvSpPr>
        <p:spPr>
          <a:xfrm>
            <a:off x="962881" y="2729994"/>
            <a:ext cx="21971001" cy="10254486"/>
          </a:xfrm>
          <a:prstGeom prst="rect">
            <a:avLst/>
          </a:prstGeom>
        </p:spPr>
        <p:txBody>
          <a:bodyPr>
            <a:noAutofit/>
          </a:bodyPr>
          <a:lstStyle/>
          <a:p>
            <a:pPr marL="601518" indent="-461818" defTabSz="457200">
              <a:spcBef>
                <a:spcPts val="1200"/>
              </a:spcBef>
              <a:buClr>
                <a:srgbClr val="000000"/>
              </a:buClr>
              <a:buSzPct val="123000"/>
              <a:buFont typeface="Times Roman"/>
              <a:buChar char="•"/>
              <a:defRPr sz="3300" spc="0"/>
            </a:pPr>
            <a:r>
              <a:rPr sz="6000" dirty="0">
                <a:latin typeface="Times New Roman" panose="02020603050405020304" pitchFamily="18" charset="0"/>
                <a:cs typeface="Times New Roman" panose="02020603050405020304" pitchFamily="18" charset="0"/>
              </a:rPr>
              <a:t>The goal of the project is to recommend a movie to the user.</a:t>
            </a:r>
            <a:br>
              <a:rPr sz="6000" dirty="0">
                <a:latin typeface="Times New Roman" panose="02020603050405020304" pitchFamily="18" charset="0"/>
                <a:cs typeface="Times New Roman" panose="02020603050405020304" pitchFamily="18" charset="0"/>
              </a:rPr>
            </a:br>
            <a:r>
              <a:rPr sz="6000" dirty="0">
                <a:latin typeface="Times New Roman" panose="02020603050405020304" pitchFamily="18" charset="0"/>
                <a:cs typeface="Times New Roman" panose="02020603050405020304" pitchFamily="18" charset="0"/>
              </a:rPr>
              <a:t>Providing related content out of relevant and irrelevant collection of items to users.</a:t>
            </a:r>
            <a:endParaRPr lang="en-US" sz="6000" dirty="0">
              <a:latin typeface="Times New Roman" panose="02020603050405020304" pitchFamily="18" charset="0"/>
              <a:cs typeface="Times New Roman" panose="02020603050405020304" pitchFamily="18" charset="0"/>
            </a:endParaRPr>
          </a:p>
          <a:p>
            <a:pPr marL="457200" indent="-317500" defTabSz="457200">
              <a:spcBef>
                <a:spcPts val="1200"/>
              </a:spcBef>
              <a:buClr>
                <a:srgbClr val="000000"/>
              </a:buClr>
              <a:buSzPct val="123000"/>
              <a:buFont typeface="Times Roman"/>
              <a:buChar char="•"/>
              <a:defRPr sz="3300" spc="0"/>
            </a:pPr>
            <a:endParaRPr lang="en-US" sz="6000" dirty="0">
              <a:latin typeface="Times New Roman" panose="02020603050405020304" pitchFamily="18" charset="0"/>
              <a:cs typeface="Times New Roman" panose="02020603050405020304" pitchFamily="18" charset="0"/>
            </a:endParaRPr>
          </a:p>
          <a:p>
            <a:pPr marL="139700" defTabSz="457200">
              <a:spcBef>
                <a:spcPts val="1200"/>
              </a:spcBef>
              <a:buClr>
                <a:srgbClr val="000000"/>
              </a:buClr>
              <a:buSzPct val="123000"/>
              <a:defRPr sz="3300" spc="0"/>
            </a:pPr>
            <a:endParaRPr lang="en-US" sz="6000" dirty="0">
              <a:latin typeface="Times New Roman" panose="02020603050405020304" pitchFamily="18" charset="0"/>
              <a:cs typeface="Times New Roman" panose="02020603050405020304" pitchFamily="18" charset="0"/>
            </a:endParaRPr>
          </a:p>
          <a:p>
            <a:pPr marL="996950" indent="-857250" defTabSz="457200">
              <a:spcBef>
                <a:spcPts val="1200"/>
              </a:spcBef>
              <a:buClr>
                <a:srgbClr val="000000"/>
              </a:buClr>
              <a:buSzPct val="123000"/>
              <a:buFont typeface="Arial" panose="020B0604020202020204" pitchFamily="34" charset="0"/>
              <a:buChar char="•"/>
              <a:defRPr sz="3300" spc="0"/>
            </a:pPr>
            <a:r>
              <a:rPr sz="6000" dirty="0">
                <a:latin typeface="Times New Roman" panose="02020603050405020304" pitchFamily="18" charset="0"/>
                <a:cs typeface="Times New Roman" panose="02020603050405020304" pitchFamily="18" charset="0"/>
              </a:rPr>
              <a:t>Enhancing the user Experience</a:t>
            </a:r>
          </a:p>
          <a:p>
            <a:pPr marL="601518" indent="-461818" defTabSz="457200">
              <a:spcBef>
                <a:spcPts val="1200"/>
              </a:spcBef>
              <a:buClr>
                <a:srgbClr val="000000"/>
              </a:buClr>
              <a:buSzPct val="123000"/>
              <a:buFont typeface="Times Roman"/>
              <a:buChar char="•"/>
              <a:defRPr sz="3300" spc="0"/>
            </a:pPr>
            <a:r>
              <a:rPr sz="6000" dirty="0">
                <a:latin typeface="Times New Roman" panose="02020603050405020304" pitchFamily="18" charset="0"/>
                <a:cs typeface="Times New Roman" panose="02020603050405020304" pitchFamily="18" charset="0"/>
              </a:rPr>
              <a:t>Improving scalability</a:t>
            </a:r>
          </a:p>
          <a:p>
            <a:pPr marL="601518" indent="-461818" defTabSz="457200">
              <a:spcBef>
                <a:spcPts val="1200"/>
              </a:spcBef>
              <a:buClr>
                <a:srgbClr val="000000"/>
              </a:buClr>
              <a:buSzPct val="123000"/>
              <a:buFont typeface="Times Roman"/>
              <a:buChar char="•"/>
              <a:defRPr sz="3300" spc="0"/>
            </a:pPr>
            <a:r>
              <a:rPr sz="6000" dirty="0">
                <a:latin typeface="Times New Roman" panose="02020603050405020304" pitchFamily="18" charset="0"/>
                <a:cs typeface="Times New Roman" panose="02020603050405020304" pitchFamily="18" charset="0"/>
              </a:rPr>
              <a:t>Accuracy of Recommendation system</a:t>
            </a:r>
          </a:p>
          <a:p>
            <a:pPr marL="601518" indent="-461818" defTabSz="457200">
              <a:spcBef>
                <a:spcPts val="1200"/>
              </a:spcBef>
              <a:buClr>
                <a:srgbClr val="000000"/>
              </a:buClr>
              <a:buSzPct val="123000"/>
              <a:buFont typeface="Times Roman"/>
              <a:buChar char="•"/>
              <a:defRPr sz="3300" spc="0"/>
            </a:pPr>
            <a:r>
              <a:rPr sz="6000" dirty="0">
                <a:latin typeface="Times New Roman" panose="02020603050405020304" pitchFamily="18" charset="0"/>
                <a:cs typeface="Times New Roman" panose="02020603050405020304" pitchFamily="18" charset="0"/>
              </a:rPr>
              <a:t>Providing quality and relevant movie</a:t>
            </a:r>
          </a:p>
        </p:txBody>
      </p:sp>
      <p:pic>
        <p:nvPicPr>
          <p:cNvPr id="2" name="Picture 1">
            <a:extLst>
              <a:ext uri="{FF2B5EF4-FFF2-40B4-BE49-F238E27FC236}">
                <a16:creationId xmlns:a16="http://schemas.microsoft.com/office/drawing/2014/main" id="{9642F363-7A36-FB71-0A25-F0958B694385}"/>
              </a:ext>
            </a:extLst>
          </p:cNvPr>
          <p:cNvPicPr>
            <a:picLocks noChangeAspect="1"/>
          </p:cNvPicPr>
          <p:nvPr/>
        </p:nvPicPr>
        <p:blipFill>
          <a:blip r:embed="rId2"/>
          <a:stretch>
            <a:fillRect/>
          </a:stretch>
        </p:blipFill>
        <p:spPr>
          <a:xfrm>
            <a:off x="0" y="12496841"/>
            <a:ext cx="24384000" cy="1219159"/>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AEE1-F074-8272-C3DF-3EEEC574F871}"/>
              </a:ext>
            </a:extLst>
          </p:cNvPr>
          <p:cNvSpPr>
            <a:spLocks noGrp="1"/>
          </p:cNvSpPr>
          <p:nvPr>
            <p:ph type="title"/>
          </p:nvPr>
        </p:nvSpPr>
        <p:spPr>
          <a:xfrm>
            <a:off x="1206500" y="579120"/>
            <a:ext cx="21971000" cy="1158240"/>
          </a:xfrm>
        </p:spPr>
        <p:txBody>
          <a:bodyPr>
            <a:normAutofit fontScale="90000"/>
          </a:bodyPr>
          <a:lstStyle/>
          <a:p>
            <a:r>
              <a:rPr lang="en-US" dirty="0"/>
              <a:t>Objectives Met</a:t>
            </a:r>
            <a:br>
              <a:rPr lang="en-US" dirty="0"/>
            </a:br>
            <a:br>
              <a:rPr lang="en-US" dirty="0"/>
            </a:br>
            <a:endParaRPr lang="en-US" dirty="0"/>
          </a:p>
        </p:txBody>
      </p:sp>
      <p:sp>
        <p:nvSpPr>
          <p:cNvPr id="4" name="Text Placeholder 3">
            <a:extLst>
              <a:ext uri="{FF2B5EF4-FFF2-40B4-BE49-F238E27FC236}">
                <a16:creationId xmlns:a16="http://schemas.microsoft.com/office/drawing/2014/main" id="{81FEEE8C-3E5A-A628-2FFE-EB0012F80F77}"/>
              </a:ext>
            </a:extLst>
          </p:cNvPr>
          <p:cNvSpPr>
            <a:spLocks noGrp="1"/>
          </p:cNvSpPr>
          <p:nvPr>
            <p:ph type="body" idx="1"/>
          </p:nvPr>
        </p:nvSpPr>
        <p:spPr>
          <a:xfrm>
            <a:off x="1206500" y="1737360"/>
            <a:ext cx="21971000" cy="11186160"/>
          </a:xfrm>
        </p:spPr>
        <p:txBody>
          <a:bodyPr>
            <a:normAutofit fontScale="92500" lnSpcReduction="10000"/>
          </a:bodyPr>
          <a:lstStyle/>
          <a:p>
            <a:pPr>
              <a:buFont typeface="Arial" panose="020B0604020202020204" pitchFamily="34" charset="0"/>
              <a:buChar char="•"/>
            </a:pPr>
            <a:r>
              <a:rPr lang="en-US" sz="5800" dirty="0">
                <a:solidFill>
                  <a:srgbClr val="374151"/>
                </a:solidFill>
                <a:latin typeface="Söhne"/>
              </a:rPr>
              <a:t>We achieved</a:t>
            </a:r>
            <a:r>
              <a:rPr lang="en-US" sz="5800" b="0" i="0" dirty="0">
                <a:solidFill>
                  <a:srgbClr val="374151"/>
                </a:solidFill>
                <a:effectLst/>
                <a:latin typeface="Söhne"/>
              </a:rPr>
              <a:t> potential objectives that are met with our project</a:t>
            </a:r>
          </a:p>
          <a:p>
            <a:pPr>
              <a:buFont typeface="Arial" panose="020B0604020202020204" pitchFamily="34" charset="0"/>
              <a:buChar char="•"/>
            </a:pPr>
            <a:r>
              <a:rPr lang="en-US" sz="6000" b="0" i="0" dirty="0">
                <a:solidFill>
                  <a:srgbClr val="374151"/>
                </a:solidFill>
                <a:effectLst/>
                <a:latin typeface="Times New Roman" panose="02020603050405020304" pitchFamily="18" charset="0"/>
                <a:cs typeface="Times New Roman" panose="02020603050405020304" pitchFamily="18" charset="0"/>
              </a:rPr>
              <a:t>Used a content-based recommendation system to recommend movies based on their attributes or characteristics</a:t>
            </a:r>
          </a:p>
          <a:p>
            <a:pPr algn="l"/>
            <a:r>
              <a:rPr lang="en-US" sz="6000" b="0" i="0" dirty="0">
                <a:solidFill>
                  <a:srgbClr val="374151"/>
                </a:solidFill>
                <a:effectLst/>
                <a:latin typeface="Times New Roman" panose="02020603050405020304" pitchFamily="18" charset="0"/>
                <a:cs typeface="Times New Roman" panose="02020603050405020304" pitchFamily="18" charset="0"/>
              </a:rPr>
              <a:t>Used natural language processing techniques to process and analyze the movie metadata</a:t>
            </a:r>
          </a:p>
          <a:p>
            <a:pPr algn="l">
              <a:buFont typeface="Arial" panose="020B0604020202020204" pitchFamily="34" charset="0"/>
              <a:buChar char="•"/>
            </a:pPr>
            <a:r>
              <a:rPr lang="en-US" sz="6000" b="0" i="0" dirty="0">
                <a:solidFill>
                  <a:srgbClr val="374151"/>
                </a:solidFill>
                <a:effectLst/>
                <a:latin typeface="Times New Roman" panose="02020603050405020304" pitchFamily="18" charset="0"/>
                <a:cs typeface="Times New Roman" panose="02020603050405020304" pitchFamily="18" charset="0"/>
              </a:rPr>
              <a:t>Used machine learning techniques to compute the similarity between movies</a:t>
            </a:r>
          </a:p>
          <a:p>
            <a:pPr algn="l">
              <a:buFont typeface="Arial" panose="020B0604020202020204" pitchFamily="34" charset="0"/>
              <a:buChar char="•"/>
            </a:pPr>
            <a:r>
              <a:rPr lang="en-US" sz="6000" b="0" i="0" dirty="0">
                <a:solidFill>
                  <a:srgbClr val="374151"/>
                </a:solidFill>
                <a:effectLst/>
                <a:latin typeface="Times New Roman" panose="02020603050405020304" pitchFamily="18" charset="0"/>
                <a:cs typeface="Times New Roman" panose="02020603050405020304" pitchFamily="18" charset="0"/>
              </a:rPr>
              <a:t>Recommend the top 5 most similar movies to the selected movie</a:t>
            </a:r>
          </a:p>
          <a:p>
            <a:pPr algn="l">
              <a:buFont typeface="Arial" panose="020B0604020202020204" pitchFamily="34" charset="0"/>
              <a:buChar char="•"/>
            </a:pPr>
            <a:r>
              <a:rPr lang="en-US" sz="6000" b="0" i="0" dirty="0">
                <a:solidFill>
                  <a:srgbClr val="374151"/>
                </a:solidFill>
                <a:effectLst/>
                <a:latin typeface="Times New Roman" panose="02020603050405020304" pitchFamily="18" charset="0"/>
                <a:cs typeface="Times New Roman" panose="02020603050405020304" pitchFamily="18" charset="0"/>
              </a:rPr>
              <a:t>Display the titles and plot summaries of the recommended movies</a:t>
            </a:r>
          </a:p>
          <a:p>
            <a:pPr algn="l">
              <a:buFont typeface="Arial" panose="020B0604020202020204" pitchFamily="34" charset="0"/>
              <a:buChar char="•"/>
            </a:pPr>
            <a:r>
              <a:rPr lang="en-US" sz="6000" b="0" i="0" dirty="0">
                <a:solidFill>
                  <a:srgbClr val="374151"/>
                </a:solidFill>
                <a:effectLst/>
                <a:latin typeface="Times New Roman" panose="02020603050405020304" pitchFamily="18" charset="0"/>
                <a:cs typeface="Times New Roman" panose="02020603050405020304" pitchFamily="18" charset="0"/>
              </a:rPr>
              <a:t>Provided a user-friendly interface for the recommendation system</a:t>
            </a:r>
          </a:p>
          <a:p>
            <a:pPr algn="l">
              <a:buFont typeface="Arial" panose="020B0604020202020204" pitchFamily="34" charset="0"/>
              <a:buChar char="•"/>
            </a:pPr>
            <a:r>
              <a:rPr lang="en-US" sz="6000" b="0" i="0" dirty="0">
                <a:solidFill>
                  <a:srgbClr val="374151"/>
                </a:solidFill>
                <a:effectLst/>
                <a:latin typeface="Times New Roman" panose="02020603050405020304" pitchFamily="18" charset="0"/>
                <a:cs typeface="Times New Roman" panose="02020603050405020304" pitchFamily="18" charset="0"/>
              </a:rPr>
              <a:t>Used The Movie DB API to fetch poster images for the recommended movies</a:t>
            </a:r>
          </a:p>
          <a:p>
            <a:pPr algn="l">
              <a:buFont typeface="Arial" panose="020B0604020202020204" pitchFamily="34" charset="0"/>
              <a:buChar char="•"/>
            </a:pPr>
            <a:r>
              <a:rPr lang="en-US" sz="6000" b="0" i="0" dirty="0">
                <a:solidFill>
                  <a:srgbClr val="374151"/>
                </a:solidFill>
                <a:effectLst/>
                <a:latin typeface="Times New Roman" panose="02020603050405020304" pitchFamily="18" charset="0"/>
                <a:cs typeface="Times New Roman" panose="02020603050405020304" pitchFamily="18" charset="0"/>
              </a:rPr>
              <a:t>Used </a:t>
            </a:r>
            <a:r>
              <a:rPr lang="en-US" sz="6000" b="0" i="0" dirty="0" err="1">
                <a:solidFill>
                  <a:srgbClr val="374151"/>
                </a:solidFill>
                <a:effectLst/>
                <a:latin typeface="Times New Roman" panose="02020603050405020304" pitchFamily="18" charset="0"/>
                <a:cs typeface="Times New Roman" panose="02020603050405020304" pitchFamily="18" charset="0"/>
              </a:rPr>
              <a:t>Streamlit</a:t>
            </a:r>
            <a:r>
              <a:rPr lang="en-US" sz="6000" b="0" i="0" dirty="0">
                <a:solidFill>
                  <a:srgbClr val="374151"/>
                </a:solidFill>
                <a:effectLst/>
                <a:latin typeface="Times New Roman" panose="02020603050405020304" pitchFamily="18" charset="0"/>
                <a:cs typeface="Times New Roman" panose="02020603050405020304" pitchFamily="18" charset="0"/>
              </a:rPr>
              <a:t> to build an interactive, web-based interface for the app</a:t>
            </a:r>
          </a:p>
          <a:p>
            <a:pPr algn="l">
              <a:buFont typeface="Arial" panose="020B0604020202020204" pitchFamily="34" charset="0"/>
              <a:buChar char="•"/>
            </a:pPr>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6704586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Introduction"/>
          <p:cNvSpPr txBox="1">
            <a:spLocks noGrp="1"/>
          </p:cNvSpPr>
          <p:nvPr>
            <p:ph type="title"/>
          </p:nvPr>
        </p:nvSpPr>
        <p:spPr>
          <a:xfrm>
            <a:off x="1140058" y="946617"/>
            <a:ext cx="21971001" cy="1435101"/>
          </a:xfrm>
          <a:prstGeom prst="rect">
            <a:avLst/>
          </a:prstGeom>
        </p:spPr>
        <p:txBody>
          <a:bodyPr/>
          <a:lstStyle/>
          <a:p>
            <a:r>
              <a:rPr dirty="0"/>
              <a:t>Introduction</a:t>
            </a:r>
          </a:p>
        </p:txBody>
      </p:sp>
      <p:sp>
        <p:nvSpPr>
          <p:cNvPr id="168" name="A recommendation system or recommendation engine is a model used for information filtering where it tries to predict the preferences of a user and provide suggests based on these preferences. These systems have become increasingly popular nowadays and ar"/>
          <p:cNvSpPr txBox="1">
            <a:spLocks noGrp="1"/>
          </p:cNvSpPr>
          <p:nvPr>
            <p:ph type="body" idx="1"/>
          </p:nvPr>
        </p:nvSpPr>
        <p:spPr>
          <a:xfrm>
            <a:off x="548640" y="2381718"/>
            <a:ext cx="23347680" cy="10387665"/>
          </a:xfrm>
          <a:prstGeom prst="rect">
            <a:avLst/>
          </a:prstGeom>
        </p:spPr>
        <p:txBody>
          <a:bodyPr>
            <a:normAutofit/>
          </a:bodyPr>
          <a:lstStyle/>
          <a:p>
            <a:pPr marL="457200" indent="-457200" defTabSz="457200">
              <a:spcBef>
                <a:spcPts val="1200"/>
              </a:spcBef>
              <a:buFont typeface="Arial" panose="020B0604020202020204" pitchFamily="34" charset="0"/>
              <a:buChar char="•"/>
              <a:defRPr sz="3000" spc="0"/>
            </a:pPr>
            <a:r>
              <a:rPr sz="4800" dirty="0">
                <a:latin typeface="Times New Roman" panose="02020603050405020304" pitchFamily="18" charset="0"/>
                <a:cs typeface="Times New Roman" panose="02020603050405020304" pitchFamily="18" charset="0"/>
              </a:rPr>
              <a:t>A recommendation system or recommendation engine is a model used for information filtering where it tries to predict the preferences of a user and provide suggests based on these preferences. </a:t>
            </a:r>
            <a:endParaRPr lang="en-US" sz="4800" dirty="0">
              <a:latin typeface="Times New Roman" panose="02020603050405020304" pitchFamily="18" charset="0"/>
              <a:cs typeface="Times New Roman" panose="02020603050405020304" pitchFamily="18" charset="0"/>
            </a:endParaRPr>
          </a:p>
          <a:p>
            <a:pPr marL="457200" indent="-457200" defTabSz="457200">
              <a:spcBef>
                <a:spcPts val="1200"/>
              </a:spcBef>
              <a:buFont typeface="Arial" panose="020B0604020202020204" pitchFamily="34" charset="0"/>
              <a:buChar char="•"/>
              <a:defRPr sz="3000" spc="0"/>
            </a:pPr>
            <a:r>
              <a:rPr sz="4800" dirty="0">
                <a:latin typeface="Times New Roman" panose="02020603050405020304" pitchFamily="18" charset="0"/>
                <a:cs typeface="Times New Roman" panose="02020603050405020304" pitchFamily="18" charset="0"/>
              </a:rPr>
              <a:t>These systems have become increasingly popular nowadays and are widely used today in areas such as movies, music, books, videos, clothing, restaurants, food, places and other utilities. These systems collect information about a user's preferences and then use this information to improve their suggestions in the future. </a:t>
            </a:r>
          </a:p>
          <a:p>
            <a:pPr marL="457200" indent="-457200" defTabSz="457200">
              <a:spcBef>
                <a:spcPts val="1200"/>
              </a:spcBef>
              <a:buFont typeface="Arial" panose="020B0604020202020204" pitchFamily="34" charset="0"/>
              <a:buChar char="•"/>
              <a:defRPr sz="3000" spc="0"/>
            </a:pPr>
            <a:r>
              <a:rPr sz="4800" dirty="0">
                <a:latin typeface="Times New Roman" panose="02020603050405020304" pitchFamily="18" charset="0"/>
                <a:cs typeface="Times New Roman" panose="02020603050405020304" pitchFamily="18" charset="0"/>
              </a:rPr>
              <a:t>Movies are a part and parcel of life. There are different types of movies like some for entertainment, some for educational purposes, some are animated movies for children, and some are horror movies or action films. </a:t>
            </a:r>
            <a:endParaRPr lang="en-US" sz="4800" dirty="0">
              <a:latin typeface="Times New Roman" panose="02020603050405020304" pitchFamily="18" charset="0"/>
              <a:cs typeface="Times New Roman" panose="02020603050405020304" pitchFamily="18" charset="0"/>
            </a:endParaRPr>
          </a:p>
          <a:p>
            <a:pPr marL="457200" indent="-457200" defTabSz="457200">
              <a:spcBef>
                <a:spcPts val="1200"/>
              </a:spcBef>
              <a:buFont typeface="Arial" panose="020B0604020202020204" pitchFamily="34" charset="0"/>
              <a:buChar char="•"/>
              <a:defRPr sz="3000" spc="0"/>
            </a:pPr>
            <a:r>
              <a:rPr lang="en-US" sz="4800" dirty="0">
                <a:latin typeface="Times New Roman" panose="02020603050405020304" pitchFamily="18" charset="0"/>
                <a:cs typeface="Times New Roman" panose="02020603050405020304" pitchFamily="18" charset="0"/>
              </a:rPr>
              <a:t>Movies can be easily differentiated through their genres like comedy, thriller, animation, action etc. Other way to distinguish among movies can be either by releasing year, language, director etc. </a:t>
            </a:r>
          </a:p>
        </p:txBody>
      </p:sp>
      <p:pic>
        <p:nvPicPr>
          <p:cNvPr id="2" name="Picture 1">
            <a:extLst>
              <a:ext uri="{FF2B5EF4-FFF2-40B4-BE49-F238E27FC236}">
                <a16:creationId xmlns:a16="http://schemas.microsoft.com/office/drawing/2014/main" id="{F9F48080-D50C-5416-B7E4-6DFC3C0774CD}"/>
              </a:ext>
            </a:extLst>
          </p:cNvPr>
          <p:cNvPicPr>
            <a:picLocks noChangeAspect="1"/>
          </p:cNvPicPr>
          <p:nvPr/>
        </p:nvPicPr>
        <p:blipFill>
          <a:blip r:embed="rId2"/>
          <a:stretch>
            <a:fillRect/>
          </a:stretch>
        </p:blipFill>
        <p:spPr>
          <a:xfrm>
            <a:off x="0" y="12496841"/>
            <a:ext cx="24384000" cy="1219159"/>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FEB5-072F-5E62-C67A-119688164BA5}"/>
              </a:ext>
            </a:extLst>
          </p:cNvPr>
          <p:cNvSpPr>
            <a:spLocks noGrp="1"/>
          </p:cNvSpPr>
          <p:nvPr>
            <p:ph type="title"/>
          </p:nvPr>
        </p:nvSpPr>
        <p:spPr>
          <a:xfrm>
            <a:off x="1206500" y="822961"/>
            <a:ext cx="21971000" cy="1280160"/>
          </a:xfrm>
        </p:spPr>
        <p:txBody>
          <a:bodyPr>
            <a:normAutofit fontScale="90000"/>
          </a:bodyPr>
          <a:lstStyle/>
          <a:p>
            <a:r>
              <a:rPr lang="en-US" dirty="0"/>
              <a:t>Originality</a:t>
            </a:r>
            <a:br>
              <a:rPr lang="en-US" dirty="0"/>
            </a:br>
            <a:endParaRPr lang="en-US" dirty="0"/>
          </a:p>
        </p:txBody>
      </p:sp>
      <p:sp>
        <p:nvSpPr>
          <p:cNvPr id="3" name="Text Placeholder 2">
            <a:extLst>
              <a:ext uri="{FF2B5EF4-FFF2-40B4-BE49-F238E27FC236}">
                <a16:creationId xmlns:a16="http://schemas.microsoft.com/office/drawing/2014/main" id="{B7FC6BC2-29A6-8127-0695-7B32DFD4DCAB}"/>
              </a:ext>
            </a:extLst>
          </p:cNvPr>
          <p:cNvSpPr>
            <a:spLocks noGrp="1"/>
          </p:cNvSpPr>
          <p:nvPr>
            <p:ph type="body" sz="quarter" idx="21"/>
          </p:nvPr>
        </p:nvSpPr>
        <p:spPr/>
        <p:txBody>
          <a:bodyPr/>
          <a:lstStyle/>
          <a:p>
            <a:r>
              <a:rPr lang="en-US" dirty="0"/>
              <a:t>Factors:</a:t>
            </a:r>
          </a:p>
        </p:txBody>
      </p:sp>
      <p:sp>
        <p:nvSpPr>
          <p:cNvPr id="4" name="Text Placeholder 3">
            <a:extLst>
              <a:ext uri="{FF2B5EF4-FFF2-40B4-BE49-F238E27FC236}">
                <a16:creationId xmlns:a16="http://schemas.microsoft.com/office/drawing/2014/main" id="{76258364-5435-8AD3-ABE0-AAB9D3273ECC}"/>
              </a:ext>
            </a:extLst>
          </p:cNvPr>
          <p:cNvSpPr>
            <a:spLocks noGrp="1"/>
          </p:cNvSpPr>
          <p:nvPr>
            <p:ph type="body" idx="1"/>
          </p:nvPr>
        </p:nvSpPr>
        <p:spPr>
          <a:xfrm>
            <a:off x="1206500" y="3577583"/>
            <a:ext cx="21971000" cy="8926933"/>
          </a:xfrm>
        </p:spPr>
        <p:txBody>
          <a:bodyPr/>
          <a:lstStyle/>
          <a:p>
            <a:pPr marL="0" marR="0">
              <a:spcBef>
                <a:spcPts val="0"/>
              </a:spcBef>
              <a:spcAft>
                <a:spcPts val="1500"/>
              </a:spcAft>
            </a:pP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The originality of a movie recommendation system using machine learning (ML) will depend on a number of factors, including the data that is used to train the system and the specific techniques and approaches that are used to build the system.</a:t>
            </a:r>
            <a:endParaRPr lang="en-US" sz="4000" dirty="0">
              <a:effectLst/>
              <a:latin typeface="Times New Roman" panose="02020603050405020304" pitchFamily="18" charset="0"/>
              <a:ea typeface="Arial Unicode MS"/>
              <a:cs typeface="Times New Roman" panose="02020603050405020304" pitchFamily="18" charset="0"/>
            </a:endParaRPr>
          </a:p>
          <a:p>
            <a:pPr marL="0" marR="0">
              <a:spcBef>
                <a:spcPts val="1500"/>
              </a:spcBef>
              <a:spcAft>
                <a:spcPts val="1500"/>
              </a:spcAft>
            </a:pP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One way to increase the originality of a movie recommendation system is to use a diverse and comprehensive dataset that includes a wide variety of movies and user preferences. This can help the system to recommend a wider range of movies to users and avoid recommending the same types of movies over and over.</a:t>
            </a:r>
            <a:endParaRPr lang="en-US" sz="4000" dirty="0">
              <a:effectLst/>
              <a:latin typeface="Times New Roman" panose="02020603050405020304" pitchFamily="18" charset="0"/>
              <a:ea typeface="Arial Unicode MS"/>
              <a:cs typeface="Times New Roman" panose="02020603050405020304" pitchFamily="18" charset="0"/>
            </a:endParaRPr>
          </a:p>
          <a:p>
            <a:pPr marL="0" marR="0">
              <a:spcBef>
                <a:spcPts val="1500"/>
              </a:spcBef>
              <a:spcAft>
                <a:spcPts val="1500"/>
              </a:spcAft>
            </a:pP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In addition, using innovative techniques and approaches to build the system can also increase its originality. For example, using advanced ML techniques like deep learning or incorporating additional data sources, such as social media data, can help the system to make more personalized and original recommendations to users.</a:t>
            </a:r>
            <a:endParaRPr lang="en-US" sz="4000" dirty="0">
              <a:effectLst/>
              <a:latin typeface="Times New Roman" panose="02020603050405020304" pitchFamily="18" charset="0"/>
              <a:ea typeface="Arial Unicode MS"/>
              <a:cs typeface="Times New Roman" panose="02020603050405020304" pitchFamily="18" charset="0"/>
            </a:endParaRPr>
          </a:p>
          <a:p>
            <a:pPr marL="0" marR="0">
              <a:spcBef>
                <a:spcPts val="1500"/>
              </a:spcBef>
              <a:spcAft>
                <a:spcPts val="0"/>
              </a:spcAft>
            </a:pPr>
            <a:r>
              <a:rPr lang="en-US" sz="40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Overall, the originality of a movie recommendation system using ML will depend on the efforts put into creating a diverse and comprehensive dataset and using innovative techniques to build the system</a:t>
            </a:r>
            <a:endParaRPr lang="en-US" sz="4000" dirty="0">
              <a:effectLst/>
              <a:latin typeface="Times New Roman" panose="02020603050405020304" pitchFamily="18" charset="0"/>
              <a:ea typeface="Arial Unicode MS"/>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CFD2AE57-B40F-B767-B7C9-5E90BC76BA99}"/>
              </a:ext>
            </a:extLst>
          </p:cNvPr>
          <p:cNvPicPr>
            <a:picLocks noChangeAspect="1"/>
          </p:cNvPicPr>
          <p:nvPr/>
        </p:nvPicPr>
        <p:blipFill>
          <a:blip r:embed="rId2"/>
          <a:stretch>
            <a:fillRect/>
          </a:stretch>
        </p:blipFill>
        <p:spPr>
          <a:xfrm>
            <a:off x="0" y="12496841"/>
            <a:ext cx="24384000" cy="1219159"/>
          </a:xfrm>
          <a:prstGeom prst="rect">
            <a:avLst/>
          </a:prstGeom>
        </p:spPr>
      </p:pic>
    </p:spTree>
    <p:extLst>
      <p:ext uri="{BB962C8B-B14F-4D97-AF65-F5344CB8AC3E}">
        <p14:creationId xmlns:p14="http://schemas.microsoft.com/office/powerpoint/2010/main" val="17622520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7E3F534-B575-F0EB-BFBF-4AE427F6B3B0}"/>
              </a:ext>
            </a:extLst>
          </p:cNvPr>
          <p:cNvSpPr>
            <a:spLocks noGrp="1"/>
          </p:cNvSpPr>
          <p:nvPr>
            <p:ph type="body" idx="1"/>
          </p:nvPr>
        </p:nvSpPr>
        <p:spPr>
          <a:xfrm>
            <a:off x="1206500" y="335280"/>
            <a:ext cx="21971000" cy="12169236"/>
          </a:xfrm>
        </p:spPr>
        <p:txBody>
          <a:bodyPr/>
          <a:lstStyle/>
          <a:p>
            <a:r>
              <a:rPr lang="en-US" sz="6600" b="1" dirty="0">
                <a:latin typeface="+mj-lt"/>
                <a:cs typeface="Times New Roman" panose="02020603050405020304" pitchFamily="18" charset="0"/>
              </a:rPr>
              <a:t>Cosine similarity</a:t>
            </a:r>
          </a:p>
          <a:p>
            <a:pPr marL="0" indent="0">
              <a:buNone/>
            </a:pPr>
            <a:endParaRPr lang="en-US" dirty="0"/>
          </a:p>
        </p:txBody>
      </p:sp>
      <p:pic>
        <p:nvPicPr>
          <p:cNvPr id="5" name="Picture 4">
            <a:extLst>
              <a:ext uri="{FF2B5EF4-FFF2-40B4-BE49-F238E27FC236}">
                <a16:creationId xmlns:a16="http://schemas.microsoft.com/office/drawing/2014/main" id="{B1D22151-C2EF-A4B0-9D1C-9ED67C288CD2}"/>
              </a:ext>
            </a:extLst>
          </p:cNvPr>
          <p:cNvPicPr>
            <a:picLocks noChangeAspect="1"/>
          </p:cNvPicPr>
          <p:nvPr/>
        </p:nvPicPr>
        <p:blipFill>
          <a:blip r:embed="rId2"/>
          <a:stretch>
            <a:fillRect/>
          </a:stretch>
        </p:blipFill>
        <p:spPr>
          <a:xfrm>
            <a:off x="1206500" y="1581102"/>
            <a:ext cx="21744939" cy="10553795"/>
          </a:xfrm>
          <a:prstGeom prst="rect">
            <a:avLst/>
          </a:prstGeom>
        </p:spPr>
      </p:pic>
      <p:pic>
        <p:nvPicPr>
          <p:cNvPr id="6" name="Picture 5">
            <a:extLst>
              <a:ext uri="{FF2B5EF4-FFF2-40B4-BE49-F238E27FC236}">
                <a16:creationId xmlns:a16="http://schemas.microsoft.com/office/drawing/2014/main" id="{D703D622-C7B0-AEC2-5598-B0BDE6549F28}"/>
              </a:ext>
            </a:extLst>
          </p:cNvPr>
          <p:cNvPicPr>
            <a:picLocks noChangeAspect="1"/>
          </p:cNvPicPr>
          <p:nvPr/>
        </p:nvPicPr>
        <p:blipFill>
          <a:blip r:embed="rId3"/>
          <a:stretch>
            <a:fillRect/>
          </a:stretch>
        </p:blipFill>
        <p:spPr>
          <a:xfrm>
            <a:off x="0" y="12496841"/>
            <a:ext cx="24384000" cy="1219159"/>
          </a:xfrm>
          <a:prstGeom prst="rect">
            <a:avLst/>
          </a:prstGeom>
        </p:spPr>
      </p:pic>
    </p:spTree>
    <p:extLst>
      <p:ext uri="{BB962C8B-B14F-4D97-AF65-F5344CB8AC3E}">
        <p14:creationId xmlns:p14="http://schemas.microsoft.com/office/powerpoint/2010/main" val="1588559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A recommendation system or recommendation engine is a model used for information filtering where it tries to predict the preferences of a user and provide suggests based on these preferences. These systems have become increasingly popular nowadays and ar"/>
          <p:cNvSpPr txBox="1">
            <a:spLocks noGrp="1"/>
          </p:cNvSpPr>
          <p:nvPr>
            <p:ph type="body" idx="1"/>
          </p:nvPr>
        </p:nvSpPr>
        <p:spPr>
          <a:xfrm>
            <a:off x="548640" y="548640"/>
            <a:ext cx="23347680" cy="12220743"/>
          </a:xfrm>
          <a:prstGeom prst="rect">
            <a:avLst/>
          </a:prstGeom>
        </p:spPr>
        <p:txBody>
          <a:bodyPr>
            <a:normAutofit fontScale="92500"/>
          </a:bodyPr>
          <a:lstStyle/>
          <a:p>
            <a:pPr marL="457200" indent="-457200" defTabSz="457200">
              <a:spcBef>
                <a:spcPts val="1200"/>
              </a:spcBef>
              <a:buFont typeface="Arial" panose="020B0604020202020204" pitchFamily="34" charset="0"/>
              <a:buChar char="•"/>
              <a:defRPr sz="3000" spc="0"/>
            </a:pPr>
            <a:r>
              <a:rPr lang="en-US" sz="4300" b="0" i="0" dirty="0">
                <a:solidFill>
                  <a:srgbClr val="374151"/>
                </a:solidFill>
                <a:effectLst/>
                <a:latin typeface="Times New Roman" panose="02020603050405020304" pitchFamily="18" charset="0"/>
                <a:cs typeface="Times New Roman" panose="02020603050405020304" pitchFamily="18" charset="0"/>
              </a:rPr>
              <a:t>Cosine similarity is a measure of similarity between two vectors that is often used in recommendation systems and natural language processing tasks. Here are a few key points about how cosine similarity might be used in a movie recommendation system using machine learning with content filtering:</a:t>
            </a:r>
          </a:p>
          <a:p>
            <a:pPr algn="l">
              <a:buFont typeface="+mj-lt"/>
              <a:buAutoNum type="arabicPeriod"/>
            </a:pPr>
            <a:r>
              <a:rPr lang="en-US" sz="4300" b="1" i="0" dirty="0">
                <a:solidFill>
                  <a:srgbClr val="374151"/>
                </a:solidFill>
                <a:effectLst/>
                <a:latin typeface="Times New Roman" panose="02020603050405020304" pitchFamily="18" charset="0"/>
                <a:cs typeface="Times New Roman" panose="02020603050405020304" pitchFamily="18" charset="0"/>
              </a:rPr>
              <a:t>Vector representation of movies</a:t>
            </a:r>
            <a:r>
              <a:rPr lang="en-US" sz="4300" b="0" i="0" dirty="0">
                <a:solidFill>
                  <a:srgbClr val="374151"/>
                </a:solidFill>
                <a:effectLst/>
                <a:latin typeface="Times New Roman" panose="02020603050405020304" pitchFamily="18" charset="0"/>
                <a:cs typeface="Times New Roman" panose="02020603050405020304" pitchFamily="18" charset="0"/>
              </a:rPr>
              <a:t>: In order to use cosine similarity, the movies being recommended must be represented as vectors of features or characteristics. These vectors could include features such as the genre, cast, plot summary, or ratings of the movies.</a:t>
            </a:r>
          </a:p>
          <a:p>
            <a:pPr algn="l">
              <a:buFont typeface="+mj-lt"/>
              <a:buAutoNum type="arabicPeriod"/>
            </a:pPr>
            <a:r>
              <a:rPr lang="en-US" sz="4300" b="1" i="0" dirty="0">
                <a:solidFill>
                  <a:srgbClr val="374151"/>
                </a:solidFill>
                <a:effectLst/>
                <a:latin typeface="Times New Roman" panose="02020603050405020304" pitchFamily="18" charset="0"/>
                <a:cs typeface="Times New Roman" panose="02020603050405020304" pitchFamily="18" charset="0"/>
              </a:rPr>
              <a:t>Calculating similarity: </a:t>
            </a:r>
            <a:r>
              <a:rPr lang="en-US" sz="4300" b="0" i="0" dirty="0">
                <a:solidFill>
                  <a:srgbClr val="374151"/>
                </a:solidFill>
                <a:effectLst/>
                <a:latin typeface="Times New Roman" panose="02020603050405020304" pitchFamily="18" charset="0"/>
                <a:cs typeface="Times New Roman" panose="02020603050405020304" pitchFamily="18" charset="0"/>
              </a:rPr>
              <a:t>To calculate the cosine similarity between two movies, the dot product of the two movie vectors is divided by the product of their magnitudes. This results in a similarity score between 0 and 1, with higher values indicating greater similarity.</a:t>
            </a:r>
          </a:p>
          <a:p>
            <a:pPr algn="l">
              <a:buFont typeface="+mj-lt"/>
              <a:buAutoNum type="arabicPeriod"/>
            </a:pPr>
            <a:r>
              <a:rPr lang="en-US" sz="4300" b="1" i="0" dirty="0">
                <a:solidFill>
                  <a:srgbClr val="374151"/>
                </a:solidFill>
                <a:effectLst/>
                <a:latin typeface="Times New Roman" panose="02020603050405020304" pitchFamily="18" charset="0"/>
                <a:cs typeface="Times New Roman" panose="02020603050405020304" pitchFamily="18" charset="0"/>
              </a:rPr>
              <a:t>Recommendation generation: </a:t>
            </a:r>
            <a:r>
              <a:rPr lang="en-US" sz="4300" b="0" i="0" dirty="0">
                <a:solidFill>
                  <a:srgbClr val="374151"/>
                </a:solidFill>
                <a:effectLst/>
                <a:latin typeface="Times New Roman" panose="02020603050405020304" pitchFamily="18" charset="0"/>
                <a:cs typeface="Times New Roman" panose="02020603050405020304" pitchFamily="18" charset="0"/>
              </a:rPr>
              <a:t>The cosine similarity scores between a given movie and all other movies in the dataset can be used to generate recommendations for the user. The movies with the highest similarity scores can be ranked and presented to the user as recommendations.</a:t>
            </a:r>
          </a:p>
          <a:p>
            <a:pPr algn="l">
              <a:buFont typeface="+mj-lt"/>
              <a:buAutoNum type="arabicPeriod"/>
            </a:pPr>
            <a:r>
              <a:rPr lang="en-US" sz="4300" b="1" i="0" dirty="0">
                <a:solidFill>
                  <a:srgbClr val="374151"/>
                </a:solidFill>
                <a:effectLst/>
                <a:latin typeface="Times New Roman" panose="02020603050405020304" pitchFamily="18" charset="0"/>
                <a:cs typeface="Times New Roman" panose="02020603050405020304" pitchFamily="18" charset="0"/>
              </a:rPr>
              <a:t>Content filtering: </a:t>
            </a:r>
            <a:r>
              <a:rPr lang="en-US" sz="4300" b="0" i="0" dirty="0">
                <a:solidFill>
                  <a:srgbClr val="374151"/>
                </a:solidFill>
                <a:effectLst/>
                <a:latin typeface="Times New Roman" panose="02020603050405020304" pitchFamily="18" charset="0"/>
                <a:cs typeface="Times New Roman" panose="02020603050405020304" pitchFamily="18" charset="0"/>
              </a:rPr>
              <a:t>Cosine similarity can also potentially be used to filter out movies that contain inappropriate or offensive content. For example, the movie vectors could include a feature indicating the content rating of the movie, and the recommendation system could be configured to exclude movies with certain content ratings.</a:t>
            </a:r>
          </a:p>
          <a:p>
            <a:pPr algn="l"/>
            <a:r>
              <a:rPr lang="en-US" sz="4300" b="0" i="0" dirty="0">
                <a:solidFill>
                  <a:srgbClr val="374151"/>
                </a:solidFill>
                <a:effectLst/>
                <a:latin typeface="Times New Roman" panose="02020603050405020304" pitchFamily="18" charset="0"/>
                <a:cs typeface="Times New Roman" panose="02020603050405020304" pitchFamily="18" charset="0"/>
              </a:rPr>
              <a:t>Overall, cosine similarity is a useful tool for calculating the similarity between movies in a recommendation system and can be used in combination with other techniques to generate personalized recommendations for users.</a:t>
            </a:r>
          </a:p>
          <a:p>
            <a:pPr marL="457200" indent="-457200" defTabSz="457200">
              <a:spcBef>
                <a:spcPts val="1200"/>
              </a:spcBef>
              <a:buFont typeface="Arial" panose="020B0604020202020204" pitchFamily="34" charset="0"/>
              <a:buChar char="•"/>
              <a:defRPr sz="3000" spc="0"/>
            </a:pPr>
            <a:endParaRPr lang="en-US" sz="4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9F48080-D50C-5416-B7E4-6DFC3C0774CD}"/>
              </a:ext>
            </a:extLst>
          </p:cNvPr>
          <p:cNvPicPr>
            <a:picLocks noChangeAspect="1"/>
          </p:cNvPicPr>
          <p:nvPr/>
        </p:nvPicPr>
        <p:blipFill>
          <a:blip r:embed="rId2"/>
          <a:stretch>
            <a:fillRect/>
          </a:stretch>
        </p:blipFill>
        <p:spPr>
          <a:xfrm>
            <a:off x="0" y="12496841"/>
            <a:ext cx="24384000" cy="1219159"/>
          </a:xfrm>
          <a:prstGeom prst="rect">
            <a:avLst/>
          </a:prstGeom>
        </p:spPr>
      </p:pic>
    </p:spTree>
    <p:extLst>
      <p:ext uri="{BB962C8B-B14F-4D97-AF65-F5344CB8AC3E}">
        <p14:creationId xmlns:p14="http://schemas.microsoft.com/office/powerpoint/2010/main" val="4155795116"/>
      </p:ext>
    </p:extLst>
  </p:cSld>
  <p:clrMapOvr>
    <a:masterClrMapping/>
  </p:clrMapOvr>
  <p:transition spd="med"/>
</p:sld>
</file>

<file path=ppt/theme/theme1.xml><?xml version="1.0" encoding="utf-8"?>
<a:theme xmlns:a="http://schemas.openxmlformats.org/drawingml/2006/main"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1361</TotalTime>
  <Words>3203</Words>
  <Application>Microsoft Office PowerPoint</Application>
  <PresentationFormat>Custom</PresentationFormat>
  <Paragraphs>166</Paragraphs>
  <Slides>34</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Arial</vt:lpstr>
      <vt:lpstr>Calibri</vt:lpstr>
      <vt:lpstr>Helvetica Neue</vt:lpstr>
      <vt:lpstr>Helvetica Neue Medium</vt:lpstr>
      <vt:lpstr>Marker Felt</vt:lpstr>
      <vt:lpstr>Söhne</vt:lpstr>
      <vt:lpstr>Times New Roman</vt:lpstr>
      <vt:lpstr>Times Roman</vt:lpstr>
      <vt:lpstr>33_DynamicLight</vt:lpstr>
      <vt:lpstr>Office Theme</vt:lpstr>
      <vt:lpstr>PowerPoint Presentation</vt:lpstr>
      <vt:lpstr>Movie Recommendation System Using ML</vt:lpstr>
      <vt:lpstr>Outline</vt:lpstr>
      <vt:lpstr>Motivation &amp; Objectives Met</vt:lpstr>
      <vt:lpstr>Objectives Met  </vt:lpstr>
      <vt:lpstr>Introduction</vt:lpstr>
      <vt:lpstr>Originality </vt:lpstr>
      <vt:lpstr>PowerPoint Presentation</vt:lpstr>
      <vt:lpstr>PowerPoint Presentation</vt:lpstr>
      <vt:lpstr>PowerPoint Presentation</vt:lpstr>
      <vt:lpstr>Novelty </vt:lpstr>
      <vt:lpstr>Novelty</vt:lpstr>
      <vt:lpstr>Novelty(Stremlit) </vt:lpstr>
      <vt:lpstr>Methodology</vt:lpstr>
      <vt:lpstr>Methodology</vt:lpstr>
      <vt:lpstr>Data Collection</vt:lpstr>
      <vt:lpstr>Data Pre-Processing</vt:lpstr>
      <vt:lpstr>PowerPoint Presentation</vt:lpstr>
      <vt:lpstr>PowerPoint Presentation</vt:lpstr>
      <vt:lpstr>Code: (Back-End: Python)</vt:lpstr>
      <vt:lpstr>Results:</vt:lpstr>
      <vt:lpstr>Results:  Screenshots (Superman – II)</vt:lpstr>
      <vt:lpstr>PowerPoint Presentation</vt:lpstr>
      <vt:lpstr>Jurassic Park</vt:lpstr>
      <vt:lpstr>Front-End(Streamlit)</vt:lpstr>
      <vt:lpstr>PowerPoint Presentation</vt:lpstr>
      <vt:lpstr>PowerPoint Presentation</vt:lpstr>
      <vt:lpstr>Front-End(Streamlit) </vt:lpstr>
      <vt:lpstr>PowerPoint Presentation</vt:lpstr>
      <vt:lpstr>PowerPoint Presentation</vt:lpstr>
      <vt:lpstr>Discussion:</vt:lpstr>
      <vt:lpstr>Architecture </vt:lpstr>
      <vt:lpstr>Gantt chart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 Using ML</dc:title>
  <dc:creator>BOLISETTY SURYA PRAKASH</dc:creator>
  <cp:lastModifiedBy>BOLISETTY SURYA PRAKASH</cp:lastModifiedBy>
  <cp:revision>18</cp:revision>
  <dcterms:modified xsi:type="dcterms:W3CDTF">2023-01-02T04:47:38Z</dcterms:modified>
</cp:coreProperties>
</file>